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62" r:id="rId5"/>
    <p:sldId id="263" r:id="rId6"/>
    <p:sldId id="260" r:id="rId7"/>
    <p:sldId id="261" r:id="rId8"/>
    <p:sldId id="258" r:id="rId9"/>
    <p:sldId id="265"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7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1C7AD198-60B6-453E-B4FF-2FE979A52E26}" type="datetimeFigureOut">
              <a:rPr lang="ru-RU" smtClean="0"/>
              <a:pPr/>
              <a:t>02.03.2021</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67F9DE39-0EE3-44DA-A246-5D81BA881055}"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1C7AD198-60B6-453E-B4FF-2FE979A52E26}" type="datetimeFigureOut">
              <a:rPr lang="ru-RU" smtClean="0"/>
              <a:pPr/>
              <a:t>02.03.2021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67F9DE39-0EE3-44DA-A246-5D81BA881055}"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1C7AD198-60B6-453E-B4FF-2FE979A52E26}" type="datetimeFigureOut">
              <a:rPr lang="ru-RU" smtClean="0"/>
              <a:pPr/>
              <a:t>02.03.2021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67F9DE39-0EE3-44DA-A246-5D81BA881055}"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1C7AD198-60B6-453E-B4FF-2FE979A52E26}" type="datetimeFigureOut">
              <a:rPr lang="ru-RU" smtClean="0"/>
              <a:pPr/>
              <a:t>02.03.2021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67F9DE39-0EE3-44DA-A246-5D81BA881055}" type="slidenum">
              <a:rPr lang="ru-RU" smtClean="0"/>
              <a:pPr/>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1C7AD198-60B6-453E-B4FF-2FE979A52E26}" type="datetimeFigureOut">
              <a:rPr lang="ru-RU" smtClean="0"/>
              <a:pPr/>
              <a:t>02.03.2021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67F9DE39-0EE3-44DA-A246-5D81BA881055}" type="slidenum">
              <a:rPr lang="ru-RU" smtClean="0"/>
              <a:pPr/>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1C7AD198-60B6-453E-B4FF-2FE979A52E26}" type="datetimeFigureOut">
              <a:rPr lang="ru-RU" smtClean="0"/>
              <a:pPr/>
              <a:t>02.03.2021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67F9DE39-0EE3-44DA-A246-5D81BA881055}" type="slidenum">
              <a:rPr lang="ru-RU" smtClean="0"/>
              <a:pPr/>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1C7AD198-60B6-453E-B4FF-2FE979A52E26}" type="datetimeFigureOut">
              <a:rPr lang="ru-RU" smtClean="0"/>
              <a:pPr/>
              <a:t>02.03.2021</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67F9DE39-0EE3-44DA-A246-5D81BA881055}"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1C7AD198-60B6-453E-B4FF-2FE979A52E26}" type="datetimeFigureOut">
              <a:rPr lang="ru-RU" smtClean="0"/>
              <a:pPr/>
              <a:t>02.03.2021</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67F9DE39-0EE3-44DA-A246-5D81BA881055}" type="slidenum">
              <a:rPr lang="ru-RU" smtClean="0"/>
              <a:pPr/>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1C7AD198-60B6-453E-B4FF-2FE979A52E26}" type="datetimeFigureOut">
              <a:rPr lang="ru-RU" smtClean="0"/>
              <a:pPr/>
              <a:t>02.03.2021</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67F9DE39-0EE3-44DA-A246-5D81BA881055}"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1C7AD198-60B6-453E-B4FF-2FE979A52E26}" type="datetimeFigureOut">
              <a:rPr lang="ru-RU" smtClean="0"/>
              <a:pPr/>
              <a:t>02.03.2021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67F9DE39-0EE3-44DA-A246-5D81BA881055}"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1C7AD198-60B6-453E-B4FF-2FE979A52E26}" type="datetimeFigureOut">
              <a:rPr lang="ru-RU" smtClean="0"/>
              <a:pPr/>
              <a:t>02.03.2021</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67F9DE39-0EE3-44DA-A246-5D81BA881055}" type="slidenum">
              <a:rPr lang="ru-RU" smtClean="0"/>
              <a:pPr/>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C7AD198-60B6-453E-B4FF-2FE979A52E26}" type="datetimeFigureOut">
              <a:rPr lang="ru-RU" smtClean="0"/>
              <a:pPr/>
              <a:t>02.03.2021</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7F9DE39-0EE3-44DA-A246-5D81BA881055}"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1052736"/>
            <a:ext cx="7844408" cy="1830065"/>
          </a:xfrm>
        </p:spPr>
        <p:txBody>
          <a:bodyPr>
            <a:normAutofit fontScale="90000"/>
          </a:bodyPr>
          <a:lstStyle/>
          <a:p>
            <a:pPr algn="ctr"/>
            <a:r>
              <a:rPr lang="kk-KZ" b="1" dirty="0" smtClean="0">
                <a:solidFill>
                  <a:srgbClr val="0000FF"/>
                </a:solidFill>
                <a:latin typeface="Times New Roman" pitchFamily="18" charset="0"/>
                <a:cs typeface="Times New Roman" pitchFamily="18" charset="0"/>
              </a:rPr>
              <a:t>Тоқсандық жиынтық бағалауды ұйымдастыру</a:t>
            </a:r>
            <a:r>
              <a:rPr lang="en-US" b="1" dirty="0" smtClean="0">
                <a:solidFill>
                  <a:srgbClr val="0000FF"/>
                </a:solidFill>
                <a:latin typeface="Times New Roman" pitchFamily="18" charset="0"/>
                <a:cs typeface="Times New Roman" pitchFamily="18" charset="0"/>
              </a:rPr>
              <a:t/>
            </a:r>
            <a:br>
              <a:rPr lang="en-US" b="1" dirty="0" smtClean="0">
                <a:solidFill>
                  <a:srgbClr val="0000FF"/>
                </a:solidFill>
                <a:latin typeface="Times New Roman" pitchFamily="18" charset="0"/>
                <a:cs typeface="Times New Roman" pitchFamily="18" charset="0"/>
              </a:rPr>
            </a:br>
            <a:r>
              <a:rPr lang="en-US" sz="3600" dirty="0" smtClean="0">
                <a:solidFill>
                  <a:srgbClr val="0000FF"/>
                </a:solidFill>
                <a:latin typeface="Times New Roman" pitchFamily="18" charset="0"/>
                <a:cs typeface="Times New Roman" pitchFamily="18" charset="0"/>
              </a:rPr>
              <a:t>2020-2021 </a:t>
            </a:r>
            <a:r>
              <a:rPr lang="kk-KZ" sz="3600" dirty="0" smtClean="0">
                <a:solidFill>
                  <a:srgbClr val="0000FF"/>
                </a:solidFill>
                <a:latin typeface="Times New Roman" pitchFamily="18" charset="0"/>
                <a:cs typeface="Times New Roman" pitchFamily="18" charset="0"/>
              </a:rPr>
              <a:t>оқу </a:t>
            </a:r>
            <a:r>
              <a:rPr lang="kk-KZ" sz="3600" dirty="0" smtClean="0">
                <a:solidFill>
                  <a:srgbClr val="0000FF"/>
                </a:solidFill>
                <a:latin typeface="Times New Roman" pitchFamily="18" charset="0"/>
                <a:cs typeface="Times New Roman" pitchFamily="18" charset="0"/>
              </a:rPr>
              <a:t>жылы</a:t>
            </a:r>
            <a:r>
              <a:rPr lang="en-US" sz="3600" dirty="0" smtClean="0">
                <a:solidFill>
                  <a:srgbClr val="0000FF"/>
                </a:solidFill>
                <a:latin typeface="Times New Roman" pitchFamily="18" charset="0"/>
                <a:cs typeface="Times New Roman" pitchFamily="18" charset="0"/>
              </a:rPr>
              <a:t/>
            </a:r>
            <a:br>
              <a:rPr lang="en-US" sz="3600" dirty="0" smtClean="0">
                <a:solidFill>
                  <a:srgbClr val="0000FF"/>
                </a:solidFill>
                <a:latin typeface="Times New Roman" pitchFamily="18" charset="0"/>
                <a:cs typeface="Times New Roman" pitchFamily="18" charset="0"/>
              </a:rPr>
            </a:br>
            <a:r>
              <a:rPr lang="kk-KZ" sz="3600" dirty="0" smtClean="0">
                <a:solidFill>
                  <a:srgbClr val="0000FF"/>
                </a:solidFill>
                <a:latin typeface="Times New Roman" pitchFamily="18" charset="0"/>
                <a:cs typeface="Times New Roman" pitchFamily="18" charset="0"/>
              </a:rPr>
              <a:t>ІІ - тоқсан</a:t>
            </a:r>
            <a:endParaRPr lang="ru-RU" sz="3600" b="1" dirty="0">
              <a:solidFill>
                <a:srgbClr val="0000FF"/>
              </a:solidFill>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683568" y="3861048"/>
            <a:ext cx="7772400" cy="1199704"/>
          </a:xfrm>
        </p:spPr>
        <p:txBody>
          <a:bodyPr/>
          <a:lstStyle/>
          <a:p>
            <a:r>
              <a:rPr lang="kk-KZ" dirty="0" smtClean="0">
                <a:solidFill>
                  <a:srgbClr val="0000FF"/>
                </a:solidFill>
                <a:latin typeface="Times New Roman" pitchFamily="18" charset="0"/>
                <a:cs typeface="Times New Roman" pitchFamily="18" charset="0"/>
              </a:rPr>
              <a:t>№6 Хромтау </a:t>
            </a:r>
            <a:r>
              <a:rPr lang="kk-KZ" dirty="0" smtClean="0">
                <a:solidFill>
                  <a:srgbClr val="0000FF"/>
                </a:solidFill>
                <a:latin typeface="Times New Roman" pitchFamily="18" charset="0"/>
                <a:cs typeface="Times New Roman" pitchFamily="18" charset="0"/>
              </a:rPr>
              <a:t>гимназиясы</a:t>
            </a:r>
          </a:p>
          <a:p>
            <a:r>
              <a:rPr lang="kk-KZ" dirty="0" smtClean="0">
                <a:solidFill>
                  <a:srgbClr val="0000FF"/>
                </a:solidFill>
                <a:latin typeface="Times New Roman" pitchFamily="18" charset="0"/>
                <a:cs typeface="Times New Roman" pitchFamily="18" charset="0"/>
              </a:rPr>
              <a:t>Орындаған: мектеп үйлестірушілері</a:t>
            </a:r>
            <a:endParaRPr lang="ru-RU" dirty="0">
              <a:solidFill>
                <a:srgbClr val="0000FF"/>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8229600" cy="5602627"/>
          </a:xfrm>
        </p:spPr>
        <p:txBody>
          <a:bodyPr>
            <a:normAutofit/>
          </a:bodyPr>
          <a:lstStyle/>
          <a:p>
            <a:pPr algn="just"/>
            <a:r>
              <a:rPr lang="kk-KZ" dirty="0" smtClean="0">
                <a:solidFill>
                  <a:srgbClr val="0000FF"/>
                </a:solidFill>
                <a:latin typeface="Times New Roman" pitchFamily="18" charset="0"/>
                <a:cs typeface="Times New Roman" pitchFamily="18" charset="0"/>
              </a:rPr>
              <a:t>«</a:t>
            </a:r>
            <a:r>
              <a:rPr lang="kk-KZ" b="1" dirty="0" smtClean="0">
                <a:solidFill>
                  <a:srgbClr val="0000FF"/>
                </a:solidFill>
                <a:latin typeface="Times New Roman" pitchFamily="18" charset="0"/>
                <a:cs typeface="Times New Roman" pitchFamily="18" charset="0"/>
              </a:rPr>
              <a:t>Орта, техникалық  және кәсіптік, орта білімнен кейінгі білім беру ұйымдары үшін білім алушылардың үлгеріміне ағымдағы бақылауды, оларды аралық және қорытынды аттестаттауды өткізудің үлгілік қағидаларын бекіту туралы»    Қазақстан Республикасы Білім және ғылым министрінің  2008 жылғы 18 наурыздағы </a:t>
            </a:r>
            <a:br>
              <a:rPr lang="kk-KZ" b="1" dirty="0" smtClean="0">
                <a:solidFill>
                  <a:srgbClr val="0000FF"/>
                </a:solidFill>
                <a:latin typeface="Times New Roman" pitchFamily="18" charset="0"/>
                <a:cs typeface="Times New Roman" pitchFamily="18" charset="0"/>
              </a:rPr>
            </a:br>
            <a:r>
              <a:rPr lang="kk-KZ" b="1" dirty="0" smtClean="0">
                <a:solidFill>
                  <a:srgbClr val="0000FF"/>
                </a:solidFill>
                <a:latin typeface="Times New Roman" pitchFamily="18" charset="0"/>
                <a:cs typeface="Times New Roman" pitchFamily="18" charset="0"/>
              </a:rPr>
              <a:t>№ 125 бұйрығына өзгерістер енгізу туралы </a:t>
            </a:r>
          </a:p>
          <a:p>
            <a:pPr algn="just">
              <a:buFont typeface="Wingdings" pitchFamily="2" charset="2"/>
              <a:buChar char="q"/>
            </a:pPr>
            <a:r>
              <a:rPr lang="kk-KZ" b="1" dirty="0" smtClean="0">
                <a:solidFill>
                  <a:srgbClr val="FF0000"/>
                </a:solidFill>
                <a:latin typeface="Times New Roman" pitchFamily="18" charset="0"/>
                <a:cs typeface="Times New Roman" pitchFamily="18" charset="0"/>
              </a:rPr>
              <a:t>2020 жылғы 28 тамыздағы №373, </a:t>
            </a:r>
          </a:p>
          <a:p>
            <a:pPr algn="just">
              <a:buFont typeface="Wingdings" pitchFamily="2" charset="2"/>
              <a:buChar char="q"/>
            </a:pPr>
            <a:r>
              <a:rPr lang="kk-KZ" b="1" dirty="0" smtClean="0">
                <a:solidFill>
                  <a:srgbClr val="FF0000"/>
                </a:solidFill>
                <a:latin typeface="Times New Roman" pitchFamily="18" charset="0"/>
                <a:cs typeface="Times New Roman" pitchFamily="18" charset="0"/>
              </a:rPr>
              <a:t>2020 жылғы 21 қазандағы №453 бұйрығын басшылыққа алу.</a:t>
            </a:r>
            <a:endParaRPr lang="ru-RU" dirty="0" smtClean="0">
              <a:solidFill>
                <a:srgbClr val="FF0000"/>
              </a:solidFill>
              <a:latin typeface="Times New Roman" pitchFamily="18" charset="0"/>
              <a:cs typeface="Times New Roman" pitchFamily="18" charset="0"/>
            </a:endParaRPr>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404664"/>
            <a:ext cx="8229600" cy="5602627"/>
          </a:xfrm>
        </p:spPr>
        <p:txBody>
          <a:bodyPr>
            <a:normAutofit fontScale="70000" lnSpcReduction="20000"/>
          </a:bodyPr>
          <a:lstStyle/>
          <a:p>
            <a:pPr algn="just" hangingPunct="0"/>
            <a:r>
              <a:rPr lang="kk-KZ" b="1" dirty="0" smtClean="0">
                <a:solidFill>
                  <a:srgbClr val="FF0000"/>
                </a:solidFill>
                <a:latin typeface="Times New Roman" pitchFamily="18" charset="0"/>
                <a:cs typeface="Times New Roman" pitchFamily="18" charset="0"/>
              </a:rPr>
              <a:t>№373 </a:t>
            </a:r>
            <a:r>
              <a:rPr lang="kk-KZ" b="1" dirty="0" smtClean="0">
                <a:solidFill>
                  <a:srgbClr val="0000FF"/>
                </a:solidFill>
                <a:latin typeface="Times New Roman" pitchFamily="18" charset="0"/>
                <a:cs typeface="Times New Roman" pitchFamily="18" charset="0"/>
              </a:rPr>
              <a:t>2-тармақ мынадай редакцияда жазылсын:</a:t>
            </a:r>
            <a:endParaRPr lang="ru-RU" b="1" dirty="0" smtClean="0">
              <a:solidFill>
                <a:srgbClr val="0000FF"/>
              </a:solidFill>
              <a:latin typeface="Times New Roman" pitchFamily="18" charset="0"/>
              <a:cs typeface="Times New Roman" pitchFamily="18" charset="0"/>
            </a:endParaRPr>
          </a:p>
          <a:p>
            <a:pPr algn="just" hangingPunct="0">
              <a:buNone/>
            </a:pPr>
            <a:r>
              <a:rPr lang="kk-KZ" dirty="0" smtClean="0">
                <a:solidFill>
                  <a:srgbClr val="0000FF"/>
                </a:solidFill>
                <a:latin typeface="Times New Roman" pitchFamily="18" charset="0"/>
                <a:cs typeface="Times New Roman" pitchFamily="18" charset="0"/>
              </a:rPr>
              <a:t>«2. Осы Қағидаларда мынадай анықтамалар қолданылады:</a:t>
            </a:r>
            <a:endParaRPr lang="ru-RU" dirty="0" smtClean="0">
              <a:solidFill>
                <a:srgbClr val="0000FF"/>
              </a:solidFill>
              <a:latin typeface="Times New Roman" pitchFamily="18" charset="0"/>
              <a:cs typeface="Times New Roman" pitchFamily="18" charset="0"/>
            </a:endParaRPr>
          </a:p>
          <a:p>
            <a:pPr algn="just" hangingPunct="0">
              <a:buNone/>
            </a:pPr>
            <a:r>
              <a:rPr lang="kk-KZ" dirty="0" smtClean="0">
                <a:solidFill>
                  <a:srgbClr val="0000FF"/>
                </a:solidFill>
                <a:latin typeface="Times New Roman" pitchFamily="18" charset="0"/>
                <a:cs typeface="Times New Roman" pitchFamily="18" charset="0"/>
              </a:rPr>
              <a:t>1) </a:t>
            </a:r>
            <a:r>
              <a:rPr lang="kk-KZ" b="1" dirty="0" smtClean="0">
                <a:solidFill>
                  <a:srgbClr val="0000FF"/>
                </a:solidFill>
                <a:latin typeface="Times New Roman" pitchFamily="18" charset="0"/>
                <a:cs typeface="Times New Roman" pitchFamily="18" charset="0"/>
              </a:rPr>
              <a:t>бағалау</a:t>
            </a:r>
            <a:r>
              <a:rPr lang="kk-KZ" dirty="0" smtClean="0">
                <a:solidFill>
                  <a:srgbClr val="0000FF"/>
                </a:solidFill>
                <a:latin typeface="Times New Roman" pitchFamily="18" charset="0"/>
                <a:cs typeface="Times New Roman" pitchFamily="18" charset="0"/>
              </a:rPr>
              <a:t> – білім алушылардың оқуда нақты қол жеткізген нәтижелерін оқытудан күтілетін нәтижелермен әзірленген өлшемшарттар негізінде салыстыру процесі;</a:t>
            </a:r>
            <a:endParaRPr lang="ru-RU" dirty="0" smtClean="0">
              <a:solidFill>
                <a:srgbClr val="0000FF"/>
              </a:solidFill>
              <a:latin typeface="Times New Roman" pitchFamily="18" charset="0"/>
              <a:cs typeface="Times New Roman" pitchFamily="18" charset="0"/>
            </a:endParaRPr>
          </a:p>
          <a:p>
            <a:pPr algn="just" hangingPunct="0">
              <a:buNone/>
            </a:pPr>
            <a:r>
              <a:rPr lang="kk-KZ" dirty="0" smtClean="0">
                <a:solidFill>
                  <a:srgbClr val="0000FF"/>
                </a:solidFill>
                <a:latin typeface="Times New Roman" pitchFamily="18" charset="0"/>
                <a:cs typeface="Times New Roman" pitchFamily="18" charset="0"/>
              </a:rPr>
              <a:t>2) </a:t>
            </a:r>
            <a:r>
              <a:rPr lang="kk-KZ" b="1" dirty="0" smtClean="0">
                <a:solidFill>
                  <a:srgbClr val="0000FF"/>
                </a:solidFill>
                <a:latin typeface="Times New Roman" pitchFamily="18" charset="0"/>
                <a:cs typeface="Times New Roman" pitchFamily="18" charset="0"/>
              </a:rPr>
              <a:t>бағалау өлшемшарттары </a:t>
            </a:r>
            <a:r>
              <a:rPr lang="kk-KZ" dirty="0" smtClean="0">
                <a:solidFill>
                  <a:srgbClr val="0000FF"/>
                </a:solidFill>
                <a:latin typeface="Times New Roman" pitchFamily="18" charset="0"/>
                <a:cs typeface="Times New Roman" pitchFamily="18" charset="0"/>
              </a:rPr>
              <a:t>– білім алушылардың оқу жетістіктерін бағалау жүргізуге негіз болатын белгі;</a:t>
            </a:r>
          </a:p>
          <a:p>
            <a:pPr algn="just" hangingPunct="0">
              <a:buNone/>
            </a:pPr>
            <a:r>
              <a:rPr lang="kk-KZ" dirty="0" smtClean="0">
                <a:solidFill>
                  <a:srgbClr val="0000FF"/>
                </a:solidFill>
                <a:latin typeface="Times New Roman" pitchFamily="18" charset="0"/>
                <a:cs typeface="Times New Roman" pitchFamily="18" charset="0"/>
              </a:rPr>
              <a:t>3) </a:t>
            </a:r>
            <a:r>
              <a:rPr lang="kk-KZ" b="1" dirty="0" smtClean="0">
                <a:solidFill>
                  <a:srgbClr val="0000FF"/>
                </a:solidFill>
                <a:latin typeface="Times New Roman" pitchFamily="18" charset="0"/>
                <a:cs typeface="Times New Roman" pitchFamily="18" charset="0"/>
              </a:rPr>
              <a:t>жиынтық бағалау </a:t>
            </a:r>
            <a:r>
              <a:rPr lang="kk-KZ" dirty="0" smtClean="0">
                <a:solidFill>
                  <a:srgbClr val="0000FF"/>
                </a:solidFill>
                <a:latin typeface="Times New Roman" pitchFamily="18" charset="0"/>
                <a:cs typeface="Times New Roman" pitchFamily="18" charset="0"/>
              </a:rPr>
              <a:t>– белгілі бір оқу кезеңін (тоқсан, оқу жылы), сондай-ақ оқу бағдарламасына сәйкес бөлімдерді (ортақ тақырыптарды) оқып аяқтағаннан кейін өткізілетін бағалау түрі;</a:t>
            </a:r>
            <a:endParaRPr lang="ru-RU" dirty="0" smtClean="0">
              <a:solidFill>
                <a:srgbClr val="0000FF"/>
              </a:solidFill>
              <a:latin typeface="Times New Roman" pitchFamily="18" charset="0"/>
              <a:cs typeface="Times New Roman" pitchFamily="18" charset="0"/>
            </a:endParaRPr>
          </a:p>
          <a:p>
            <a:pPr algn="just" hangingPunct="0">
              <a:buNone/>
            </a:pPr>
            <a:r>
              <a:rPr lang="kk-KZ" dirty="0" smtClean="0">
                <a:solidFill>
                  <a:srgbClr val="0000FF"/>
                </a:solidFill>
                <a:latin typeface="Times New Roman" pitchFamily="18" charset="0"/>
                <a:cs typeface="Times New Roman" pitchFamily="18" charset="0"/>
              </a:rPr>
              <a:t>4) </a:t>
            </a:r>
            <a:r>
              <a:rPr lang="kk-KZ" b="1" dirty="0" smtClean="0">
                <a:solidFill>
                  <a:srgbClr val="0000FF"/>
                </a:solidFill>
                <a:latin typeface="Times New Roman" pitchFamily="18" charset="0"/>
                <a:cs typeface="Times New Roman" pitchFamily="18" charset="0"/>
              </a:rPr>
              <a:t>модерация</a:t>
            </a:r>
            <a:r>
              <a:rPr lang="kk-KZ" dirty="0" smtClean="0">
                <a:solidFill>
                  <a:srgbClr val="0000FF"/>
                </a:solidFill>
                <a:latin typeface="Times New Roman" pitchFamily="18" charset="0"/>
                <a:cs typeface="Times New Roman" pitchFamily="18" charset="0"/>
              </a:rPr>
              <a:t> – бағалаудың объективтілігін және айқындығын қамтамасыз ету үшін балдарды қоюды стандарттау мақсатында тоқсандық жиынтық бағалау бойынша білім алушылардың жұмысын талқылау процесі;</a:t>
            </a:r>
            <a:endParaRPr lang="ru-RU" dirty="0" smtClean="0">
              <a:solidFill>
                <a:srgbClr val="0000FF"/>
              </a:solidFill>
              <a:latin typeface="Times New Roman" pitchFamily="18" charset="0"/>
              <a:cs typeface="Times New Roman" pitchFamily="18" charset="0"/>
            </a:endParaRPr>
          </a:p>
          <a:p>
            <a:pPr algn="just" hangingPunct="0">
              <a:buNone/>
            </a:pPr>
            <a:r>
              <a:rPr lang="kk-KZ" dirty="0" smtClean="0">
                <a:solidFill>
                  <a:srgbClr val="0000FF"/>
                </a:solidFill>
                <a:latin typeface="Times New Roman" pitchFamily="18" charset="0"/>
                <a:cs typeface="Times New Roman" pitchFamily="18" charset="0"/>
              </a:rPr>
              <a:t>5) </a:t>
            </a:r>
            <a:r>
              <a:rPr lang="kk-KZ" b="1" dirty="0" smtClean="0">
                <a:solidFill>
                  <a:srgbClr val="0000FF"/>
                </a:solidFill>
                <a:latin typeface="Times New Roman" pitchFamily="18" charset="0"/>
                <a:cs typeface="Times New Roman" pitchFamily="18" charset="0"/>
              </a:rPr>
              <a:t>оқытудан күтілетін нәтижелер </a:t>
            </a:r>
            <a:r>
              <a:rPr lang="kk-KZ" dirty="0" smtClean="0">
                <a:solidFill>
                  <a:srgbClr val="0000FF"/>
                </a:solidFill>
                <a:latin typeface="Times New Roman" pitchFamily="18" charset="0"/>
                <a:cs typeface="Times New Roman" pitchFamily="18" charset="0"/>
              </a:rPr>
              <a:t>– оқыту процесі аяқталғанда білім алушының нені біліп, түсініп, көрсете алатынын сипаттайтын құзыреттіліктер жиынтығы;</a:t>
            </a:r>
            <a:endParaRPr lang="ru-RU" dirty="0" smtClean="0">
              <a:solidFill>
                <a:srgbClr val="0000FF"/>
              </a:solidFill>
              <a:latin typeface="Times New Roman" pitchFamily="18" charset="0"/>
              <a:cs typeface="Times New Roman" pitchFamily="18" charset="0"/>
            </a:endParaRPr>
          </a:p>
          <a:p>
            <a:pPr algn="just" hangingPunct="0">
              <a:buNone/>
            </a:pPr>
            <a:r>
              <a:rPr lang="kk-KZ" dirty="0" smtClean="0">
                <a:solidFill>
                  <a:srgbClr val="0000FF"/>
                </a:solidFill>
                <a:latin typeface="Times New Roman" pitchFamily="18" charset="0"/>
                <a:cs typeface="Times New Roman" pitchFamily="18" charset="0"/>
              </a:rPr>
              <a:t>6) </a:t>
            </a:r>
            <a:r>
              <a:rPr lang="kk-KZ" b="1" dirty="0" smtClean="0">
                <a:solidFill>
                  <a:srgbClr val="0000FF"/>
                </a:solidFill>
                <a:latin typeface="Times New Roman" pitchFamily="18" charset="0"/>
                <a:cs typeface="Times New Roman" pitchFamily="18" charset="0"/>
              </a:rPr>
              <a:t>формативті бағалау </a:t>
            </a:r>
            <a:r>
              <a:rPr lang="kk-KZ" dirty="0" smtClean="0">
                <a:solidFill>
                  <a:srgbClr val="0000FF"/>
                </a:solidFill>
                <a:latin typeface="Times New Roman" pitchFamily="18" charset="0"/>
                <a:cs typeface="Times New Roman" pitchFamily="18" charset="0"/>
              </a:rPr>
              <a:t>– сыныпта күнделікті жұмыс барысында жүргізілетін бағалау түрі, білім алушылар үлгерімінің ағымдағы көрсеткіші болып табылады, оқыту барысында білім алушылар мен мұғалім арасындағы жедел өзара байланысты, оқушы мен мұғалім арасындағы кері байланысты қамтамасыз етеді және білім беру процесін жетілдіруге мүмкіндік береді.»;</a:t>
            </a:r>
            <a:endParaRPr lang="ru-RU" dirty="0" smtClean="0">
              <a:solidFill>
                <a:srgbClr val="0000FF"/>
              </a:solidFill>
              <a:latin typeface="Times New Roman" pitchFamily="18" charset="0"/>
              <a:cs typeface="Times New Roman" pitchFamily="18" charset="0"/>
            </a:endParaRPr>
          </a:p>
          <a:p>
            <a:pPr hangingPunct="0"/>
            <a:endParaRPr lang="ru-RU" dirty="0" smtClean="0"/>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332656"/>
            <a:ext cx="8229600" cy="5674635"/>
          </a:xfrm>
        </p:spPr>
        <p:txBody>
          <a:bodyPr>
            <a:normAutofit fontScale="62500" lnSpcReduction="20000"/>
          </a:bodyPr>
          <a:lstStyle/>
          <a:p>
            <a:pPr algn="just" hangingPunct="0"/>
            <a:r>
              <a:rPr lang="kk-KZ" b="1" dirty="0" smtClean="0">
                <a:solidFill>
                  <a:srgbClr val="FF0000"/>
                </a:solidFill>
                <a:latin typeface="Times New Roman" pitchFamily="18" charset="0"/>
                <a:cs typeface="Times New Roman" pitchFamily="18" charset="0"/>
              </a:rPr>
              <a:t>№373 </a:t>
            </a:r>
            <a:r>
              <a:rPr lang="kk-KZ" b="1" dirty="0" smtClean="0">
                <a:solidFill>
                  <a:srgbClr val="0000FF"/>
                </a:solidFill>
                <a:latin typeface="Times New Roman" pitchFamily="18" charset="0"/>
                <a:cs typeface="Times New Roman" pitchFamily="18" charset="0"/>
              </a:rPr>
              <a:t>14-тармақ мынадай редакцияда жазылсын:</a:t>
            </a:r>
            <a:endParaRPr lang="ru-RU" b="1" dirty="0" smtClean="0">
              <a:solidFill>
                <a:srgbClr val="0000FF"/>
              </a:solidFill>
              <a:latin typeface="Times New Roman" pitchFamily="18" charset="0"/>
              <a:cs typeface="Times New Roman" pitchFamily="18" charset="0"/>
            </a:endParaRPr>
          </a:p>
          <a:p>
            <a:pPr algn="just" hangingPunct="0"/>
            <a:r>
              <a:rPr lang="kk-KZ" dirty="0" smtClean="0">
                <a:solidFill>
                  <a:srgbClr val="0000FF"/>
                </a:solidFill>
                <a:latin typeface="Times New Roman" pitchFamily="18" charset="0"/>
                <a:cs typeface="Times New Roman" pitchFamily="18" charset="0"/>
              </a:rPr>
              <a:t>«14. Білім алушылардың үлгеріміне ағымдық бақылауды тоқсан, бөлім (ортақ тақырып) аяқталғаннан кейін оқу материалдарының мазмұнын меңгеру деңгейін анықтау және қадағалау үшін жиынтық бағалау нысанында педагогтер жүргізеді.</a:t>
            </a:r>
            <a:endParaRPr lang="ru-RU" dirty="0" smtClean="0">
              <a:solidFill>
                <a:srgbClr val="0000FF"/>
              </a:solidFill>
              <a:latin typeface="Times New Roman" pitchFamily="18" charset="0"/>
              <a:cs typeface="Times New Roman" pitchFamily="18" charset="0"/>
            </a:endParaRPr>
          </a:p>
          <a:p>
            <a:pPr algn="just" hangingPunct="0"/>
            <a:r>
              <a:rPr lang="kk-KZ" dirty="0" smtClean="0">
                <a:solidFill>
                  <a:srgbClr val="0000FF"/>
                </a:solidFill>
                <a:latin typeface="Times New Roman" pitchFamily="18" charset="0"/>
                <a:cs typeface="Times New Roman" pitchFamily="18" charset="0"/>
              </a:rPr>
              <a:t>Тиісті мемлекеттік органдардың шектеу шаралары, оның ішінде карантин, әлеуметтік, табиғи және техногендік сипаттағы төтенше жағдайлар кезінде және қашықтықтан оқыту нысанында оқыту кезінде жиынтық бағалау 2-11 (12) сыныптарда жүргізіледі. Бұл ретте пәндер бойынша 1 бөлім/ортақ тақырып бойынша жиынтық бағалау (бұдан әрі - БЖБ) өткізіледі. </a:t>
            </a:r>
            <a:br>
              <a:rPr lang="kk-KZ" dirty="0" smtClean="0">
                <a:solidFill>
                  <a:srgbClr val="0000FF"/>
                </a:solidFill>
                <a:latin typeface="Times New Roman" pitchFamily="18" charset="0"/>
                <a:cs typeface="Times New Roman" pitchFamily="18" charset="0"/>
              </a:rPr>
            </a:br>
            <a:r>
              <a:rPr lang="kk-KZ" dirty="0" smtClean="0">
                <a:solidFill>
                  <a:srgbClr val="0000FF"/>
                </a:solidFill>
                <a:latin typeface="Times New Roman" pitchFamily="18" charset="0"/>
                <a:cs typeface="Times New Roman" pitchFamily="18" charset="0"/>
              </a:rPr>
              <a:t>1-сыныпта білім алушылардың оқу жетістіктері бағаланбайды.»;</a:t>
            </a:r>
            <a:endParaRPr lang="ru-RU" dirty="0" smtClean="0">
              <a:solidFill>
                <a:srgbClr val="0000FF"/>
              </a:solidFill>
              <a:latin typeface="Times New Roman" pitchFamily="18" charset="0"/>
              <a:cs typeface="Times New Roman" pitchFamily="18" charset="0"/>
            </a:endParaRPr>
          </a:p>
          <a:p>
            <a:pPr algn="just" hangingPunct="0"/>
            <a:r>
              <a:rPr lang="kk-KZ" dirty="0" smtClean="0">
                <a:solidFill>
                  <a:srgbClr val="0000FF"/>
                </a:solidFill>
                <a:latin typeface="Times New Roman" pitchFamily="18" charset="0"/>
                <a:cs typeface="Times New Roman" pitchFamily="18" charset="0"/>
              </a:rPr>
              <a:t>14-1-тармақ мынадай редакцияда жазылсын:</a:t>
            </a:r>
            <a:endParaRPr lang="ru-RU" dirty="0" smtClean="0">
              <a:solidFill>
                <a:srgbClr val="0000FF"/>
              </a:solidFill>
              <a:latin typeface="Times New Roman" pitchFamily="18" charset="0"/>
              <a:cs typeface="Times New Roman" pitchFamily="18" charset="0"/>
            </a:endParaRPr>
          </a:p>
          <a:p>
            <a:pPr algn="just" hangingPunct="0"/>
            <a:r>
              <a:rPr lang="kk-KZ" dirty="0" smtClean="0">
                <a:solidFill>
                  <a:srgbClr val="0000FF"/>
                </a:solidFill>
                <a:latin typeface="Times New Roman" pitchFamily="18" charset="0"/>
                <a:cs typeface="Times New Roman" pitchFamily="18" charset="0"/>
              </a:rPr>
              <a:t>«14-1. Формативті бағалау, БЖБ және тоқсан бойынша жиынтық бағалау (бұдан әрі - ТЖБ) нәтижелері бойынша білім алушыларға тоқсандық оқу жетістіктерін бағалау кезінде ескерілетін балдар қойылады.»;</a:t>
            </a:r>
            <a:endParaRPr lang="en-US" dirty="0" smtClean="0">
              <a:solidFill>
                <a:srgbClr val="0000FF"/>
              </a:solidFill>
              <a:latin typeface="Times New Roman" pitchFamily="18" charset="0"/>
              <a:cs typeface="Times New Roman" pitchFamily="18" charset="0"/>
            </a:endParaRPr>
          </a:p>
          <a:p>
            <a:pPr algn="just" hangingPunct="0"/>
            <a:r>
              <a:rPr lang="kk-KZ" b="1" dirty="0" smtClean="0">
                <a:solidFill>
                  <a:srgbClr val="0000FF"/>
                </a:solidFill>
                <a:latin typeface="Times New Roman" pitchFamily="18" charset="0"/>
                <a:cs typeface="Times New Roman" pitchFamily="18" charset="0"/>
              </a:rPr>
              <a:t>19-тармақ мынадай редакцияда жазылсын:</a:t>
            </a:r>
            <a:endParaRPr lang="ru-RU" b="1" dirty="0" smtClean="0">
              <a:solidFill>
                <a:srgbClr val="0000FF"/>
              </a:solidFill>
              <a:latin typeface="Times New Roman" pitchFamily="18" charset="0"/>
              <a:cs typeface="Times New Roman" pitchFamily="18" charset="0"/>
            </a:endParaRPr>
          </a:p>
          <a:p>
            <a:pPr algn="just" hangingPunct="0"/>
            <a:r>
              <a:rPr lang="kk-KZ" dirty="0" smtClean="0">
                <a:solidFill>
                  <a:srgbClr val="0000FF"/>
                </a:solidFill>
                <a:latin typeface="Times New Roman" pitchFamily="18" charset="0"/>
                <a:cs typeface="Times New Roman" pitchFamily="18" charset="0"/>
              </a:rPr>
              <a:t>«19. Даулы мәселелер туындаған жағдайда білім алушылардың тоқсандағы оқу жетістіктерінің нәтижелері бойынша жазбаша түрде өткізілетін жиынтық бағалауда объективтілікті және ашықтықты қамтамасыз ету үшін және/немесе педагогикалық кеңестің шешімімен педагогтер қажет болған жағдайда, ТЖБ бағасы қойылғанға дейін бір күннен кешіктірмей </a:t>
            </a:r>
            <a:r>
              <a:rPr lang="kk-KZ" b="1" dirty="0" smtClean="0">
                <a:solidFill>
                  <a:srgbClr val="0000FF"/>
                </a:solidFill>
                <a:latin typeface="Times New Roman" pitchFamily="18" charset="0"/>
                <a:cs typeface="Times New Roman" pitchFamily="18" charset="0"/>
              </a:rPr>
              <a:t>модерация </a:t>
            </a:r>
            <a:r>
              <a:rPr lang="kk-KZ" dirty="0" smtClean="0">
                <a:solidFill>
                  <a:srgbClr val="0000FF"/>
                </a:solidFill>
                <a:latin typeface="Times New Roman" pitchFamily="18" charset="0"/>
                <a:cs typeface="Times New Roman" pitchFamily="18" charset="0"/>
              </a:rPr>
              <a:t>жүргізеді.</a:t>
            </a:r>
            <a:endParaRPr lang="ru-RU" dirty="0" smtClean="0">
              <a:solidFill>
                <a:srgbClr val="0000FF"/>
              </a:solidFill>
              <a:latin typeface="Times New Roman" pitchFamily="18" charset="0"/>
              <a:cs typeface="Times New Roman" pitchFamily="18" charset="0"/>
            </a:endParaRPr>
          </a:p>
          <a:p>
            <a:pPr algn="just" hangingPunct="0"/>
            <a:r>
              <a:rPr lang="kk-KZ" dirty="0" smtClean="0">
                <a:solidFill>
                  <a:srgbClr val="0000FF"/>
                </a:solidFill>
                <a:latin typeface="Times New Roman" pitchFamily="18" charset="0"/>
                <a:cs typeface="Times New Roman" pitchFamily="18" charset="0"/>
              </a:rPr>
              <a:t>Балдары өзгертілуі тиіс болатын білім алушылардың тоқсандық жиынтық жұмыстарының модерациясы жүргізілген жағдайда олар қайта тексеріледі. Модерация қорытындысы бойынша тоқсан ішіндегі жиынтық жұмыс үшін балл өсу жағына да, азаю жағына да өзгереді.»;</a:t>
            </a:r>
            <a:endParaRPr lang="ru-RU" dirty="0" smtClean="0">
              <a:solidFill>
                <a:srgbClr val="0000FF"/>
              </a:solidFill>
              <a:latin typeface="Times New Roman" pitchFamily="18" charset="0"/>
              <a:cs typeface="Times New Roman" pitchFamily="18" charset="0"/>
            </a:endParaRPr>
          </a:p>
          <a:p>
            <a:pPr hangingPunct="0"/>
            <a:endParaRPr lang="ru-RU" dirty="0" smtClean="0"/>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404664"/>
            <a:ext cx="8229600" cy="5602627"/>
          </a:xfrm>
        </p:spPr>
        <p:txBody>
          <a:bodyPr>
            <a:normAutofit fontScale="85000" lnSpcReduction="20000"/>
          </a:bodyPr>
          <a:lstStyle/>
          <a:p>
            <a:pPr algn="just" hangingPunct="0"/>
            <a:r>
              <a:rPr lang="kk-KZ" b="1" dirty="0" smtClean="0">
                <a:solidFill>
                  <a:srgbClr val="FF0000"/>
                </a:solidFill>
                <a:latin typeface="Times New Roman" pitchFamily="18" charset="0"/>
                <a:cs typeface="Times New Roman" pitchFamily="18" charset="0"/>
              </a:rPr>
              <a:t>№373 </a:t>
            </a:r>
            <a:r>
              <a:rPr lang="kk-KZ" b="1" dirty="0" smtClean="0">
                <a:solidFill>
                  <a:srgbClr val="0000FF"/>
                </a:solidFill>
                <a:latin typeface="Times New Roman" pitchFamily="18" charset="0"/>
                <a:cs typeface="Times New Roman" pitchFamily="18" charset="0"/>
              </a:rPr>
              <a:t>20-тармақ мынадай редакцияда жазылсын:</a:t>
            </a:r>
            <a:endParaRPr lang="ru-RU" b="1" dirty="0" smtClean="0">
              <a:solidFill>
                <a:srgbClr val="0000FF"/>
              </a:solidFill>
              <a:latin typeface="Times New Roman" pitchFamily="18" charset="0"/>
              <a:cs typeface="Times New Roman" pitchFamily="18" charset="0"/>
            </a:endParaRPr>
          </a:p>
          <a:p>
            <a:pPr algn="just" hangingPunct="0"/>
            <a:r>
              <a:rPr lang="kk-KZ" dirty="0" smtClean="0">
                <a:solidFill>
                  <a:srgbClr val="0000FF"/>
                </a:solidFill>
                <a:latin typeface="Times New Roman" pitchFamily="18" charset="0"/>
                <a:cs typeface="Times New Roman" pitchFamily="18" charset="0"/>
              </a:rPr>
              <a:t>«20. Білім алушылар (денсаулық жағдайына байланысты, жақын туыстарының қайтыс болуы, қолайсыз метеожағдайларға байланысты, барлық деңгейдегі жарыстарға, конференцияларға, олимпиадаларға және ғылыми жобалар конкурстарына қатысу) болмаған жағдайда жиынтық бағалауды жеке кесте бойынша тапсырады.</a:t>
            </a:r>
            <a:endParaRPr lang="ru-RU" dirty="0" smtClean="0">
              <a:solidFill>
                <a:srgbClr val="0000FF"/>
              </a:solidFill>
              <a:latin typeface="Times New Roman" pitchFamily="18" charset="0"/>
              <a:cs typeface="Times New Roman" pitchFamily="18" charset="0"/>
            </a:endParaRPr>
          </a:p>
          <a:p>
            <a:pPr algn="just" hangingPunct="0"/>
            <a:r>
              <a:rPr lang="kk-KZ" dirty="0" smtClean="0">
                <a:solidFill>
                  <a:srgbClr val="0000FF"/>
                </a:solidFill>
                <a:latin typeface="Times New Roman" pitchFamily="18" charset="0"/>
                <a:cs typeface="Times New Roman" pitchFamily="18" charset="0"/>
              </a:rPr>
              <a:t>Ағымдағы тоқсан/жартыжылдық аяқталғанға дейін Жиынтық жұмыстарды тапсырмаған жағдайда білім алушыға жиынтық жұмыстарды тапсырғанға дейін «уақытша аттестатталмады» деген белгі электронды журналда қойылады. Тапсыру қорытындысы бойынша төртінші/жартыжылдық баға қойылады.»;</a:t>
            </a:r>
            <a:endParaRPr lang="ru-RU" dirty="0" smtClean="0">
              <a:solidFill>
                <a:srgbClr val="0000FF"/>
              </a:solidFill>
              <a:latin typeface="Times New Roman" pitchFamily="18" charset="0"/>
              <a:cs typeface="Times New Roman" pitchFamily="18" charset="0"/>
            </a:endParaRPr>
          </a:p>
          <a:p>
            <a:pPr algn="just" hangingPunct="0"/>
            <a:r>
              <a:rPr lang="kk-KZ" b="1" dirty="0" smtClean="0">
                <a:solidFill>
                  <a:srgbClr val="0000FF"/>
                </a:solidFill>
                <a:latin typeface="Times New Roman" pitchFamily="18" charset="0"/>
                <a:cs typeface="Times New Roman" pitchFamily="18" charset="0"/>
              </a:rPr>
              <a:t>22-тармақ мынадай редакцияда жазылсын:</a:t>
            </a:r>
            <a:endParaRPr lang="ru-RU" b="1" dirty="0" smtClean="0">
              <a:solidFill>
                <a:srgbClr val="0000FF"/>
              </a:solidFill>
              <a:latin typeface="Times New Roman" pitchFamily="18" charset="0"/>
              <a:cs typeface="Times New Roman" pitchFamily="18" charset="0"/>
            </a:endParaRPr>
          </a:p>
          <a:p>
            <a:pPr algn="just" hangingPunct="0"/>
            <a:r>
              <a:rPr lang="kk-KZ" dirty="0" smtClean="0">
                <a:solidFill>
                  <a:srgbClr val="0000FF"/>
                </a:solidFill>
                <a:latin typeface="Times New Roman" pitchFamily="18" charset="0"/>
                <a:cs typeface="Times New Roman" pitchFamily="18" charset="0"/>
              </a:rPr>
              <a:t>«22. Ағымдағы жылғы білім алушылардың жиынтық жұмыстары мектепте сол оқу жылы аяқталғанға дейін сақталады.»;</a:t>
            </a:r>
            <a:endParaRPr lang="ru-RU" dirty="0" smtClean="0">
              <a:solidFill>
                <a:srgbClr val="0000FF"/>
              </a:solidFill>
              <a:latin typeface="Times New Roman" pitchFamily="18" charset="0"/>
              <a:cs typeface="Times New Roman" pitchFamily="18" charset="0"/>
            </a:endParaRPr>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404664"/>
            <a:ext cx="8229600" cy="5602627"/>
          </a:xfrm>
        </p:spPr>
        <p:txBody>
          <a:bodyPr>
            <a:normAutofit fontScale="92500" lnSpcReduction="10000"/>
          </a:bodyPr>
          <a:lstStyle/>
          <a:p>
            <a:pPr algn="just" hangingPunct="0"/>
            <a:r>
              <a:rPr lang="kk-KZ" b="1" dirty="0" smtClean="0">
                <a:solidFill>
                  <a:srgbClr val="FF0000"/>
                </a:solidFill>
                <a:latin typeface="Times New Roman" pitchFamily="18" charset="0"/>
                <a:cs typeface="Times New Roman" pitchFamily="18" charset="0"/>
              </a:rPr>
              <a:t>№453 </a:t>
            </a:r>
            <a:r>
              <a:rPr lang="kk-KZ" b="1" dirty="0" smtClean="0">
                <a:solidFill>
                  <a:srgbClr val="0000FF"/>
                </a:solidFill>
                <a:latin typeface="Times New Roman" pitchFamily="18" charset="0"/>
                <a:cs typeface="Times New Roman" pitchFamily="18" charset="0"/>
              </a:rPr>
              <a:t>13-тармақ мынадай редакцияда жазылсын:</a:t>
            </a:r>
            <a:endParaRPr lang="ru-RU" dirty="0" smtClean="0">
              <a:solidFill>
                <a:srgbClr val="0000FF"/>
              </a:solidFill>
              <a:latin typeface="Times New Roman" pitchFamily="18" charset="0"/>
              <a:cs typeface="Times New Roman" pitchFamily="18" charset="0"/>
            </a:endParaRPr>
          </a:p>
          <a:p>
            <a:pPr algn="just" hangingPunct="0"/>
            <a:r>
              <a:rPr lang="kk-KZ" dirty="0" smtClean="0">
                <a:solidFill>
                  <a:srgbClr val="0000FF"/>
                </a:solidFill>
                <a:latin typeface="Times New Roman" pitchFamily="18" charset="0"/>
                <a:cs typeface="Times New Roman" pitchFamily="18" charset="0"/>
              </a:rPr>
              <a:t>«13. Формативтік бағалау, оның ішінде үй жұмысын бағалау білім алушылардың оқу мақсаттарына қол жеткізуіне мониторинг жүргізу және сабақта сараланған жұмысты одан әрі құру үшін жүргізіледі және педагогтің ұсыныстары арқылы жазбаша нысанда (дәптерлерде немесе күнделіктерде) немесе ауызша жүзеге асырылады.</a:t>
            </a:r>
            <a:endParaRPr lang="ru-RU" dirty="0" smtClean="0">
              <a:solidFill>
                <a:srgbClr val="0000FF"/>
              </a:solidFill>
              <a:latin typeface="Times New Roman" pitchFamily="18" charset="0"/>
              <a:cs typeface="Times New Roman" pitchFamily="18" charset="0"/>
            </a:endParaRPr>
          </a:p>
          <a:p>
            <a:pPr algn="just" hangingPunct="0"/>
            <a:r>
              <a:rPr lang="kk-KZ" dirty="0" smtClean="0">
                <a:solidFill>
                  <a:srgbClr val="0000FF"/>
                </a:solidFill>
                <a:latin typeface="Times New Roman" pitchFamily="18" charset="0"/>
                <a:cs typeface="Times New Roman" pitchFamily="18" charset="0"/>
              </a:rPr>
              <a:t>Тиісті мемлекеттік органдардың шектеу шаралары, оның ішінде карантин, әлеуметтік, табиғи және техногендік сипаттағы төтенше жағдайлар кезінде білім алушылардың оқу жетістіктері балл қою арқылы формативті бағаланады.</a:t>
            </a:r>
            <a:r>
              <a:rPr lang="kk-KZ" b="1" dirty="0" smtClean="0">
                <a:solidFill>
                  <a:srgbClr val="0000FF"/>
                </a:solidFill>
                <a:latin typeface="Times New Roman" pitchFamily="18" charset="0"/>
                <a:cs typeface="Times New Roman" pitchFamily="18" charset="0"/>
              </a:rPr>
              <a:t> </a:t>
            </a:r>
            <a:r>
              <a:rPr lang="kk-KZ" dirty="0" smtClean="0">
                <a:solidFill>
                  <a:srgbClr val="0000FF"/>
                </a:solidFill>
                <a:latin typeface="Times New Roman" pitchFamily="18" charset="0"/>
                <a:cs typeface="Times New Roman" pitchFamily="18" charset="0"/>
              </a:rPr>
              <a:t>2-11 (12) сынып білім алушыларының оқу жетістіктерін бағалау бір балдан 10 балға дейінгі шекте жүзеге асырылады.»;</a:t>
            </a:r>
            <a:endParaRPr lang="ru-RU" dirty="0" smtClean="0">
              <a:solidFill>
                <a:srgbClr val="0000FF"/>
              </a:solidFill>
              <a:latin typeface="Times New Roman" pitchFamily="18" charset="0"/>
              <a:cs typeface="Times New Roman" pitchFamily="18" charset="0"/>
            </a:endParaRPr>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332656"/>
            <a:ext cx="8229600" cy="5674635"/>
          </a:xfrm>
        </p:spPr>
        <p:txBody>
          <a:bodyPr>
            <a:normAutofit fontScale="77500" lnSpcReduction="20000"/>
          </a:bodyPr>
          <a:lstStyle/>
          <a:p>
            <a:pPr algn="just" hangingPunct="0"/>
            <a:r>
              <a:rPr lang="kk-KZ" b="1" dirty="0" smtClean="0">
                <a:solidFill>
                  <a:srgbClr val="FF0000"/>
                </a:solidFill>
                <a:latin typeface="Times New Roman" pitchFamily="18" charset="0"/>
                <a:cs typeface="Times New Roman" pitchFamily="18" charset="0"/>
              </a:rPr>
              <a:t>№453 </a:t>
            </a:r>
            <a:r>
              <a:rPr lang="kk-KZ" b="1" dirty="0" smtClean="0">
                <a:solidFill>
                  <a:srgbClr val="0000FF"/>
                </a:solidFill>
                <a:latin typeface="Times New Roman" pitchFamily="18" charset="0"/>
                <a:cs typeface="Times New Roman" pitchFamily="18" charset="0"/>
              </a:rPr>
              <a:t>25-тармақ мынадай редакцияда жазылсын:</a:t>
            </a:r>
            <a:endParaRPr lang="ru-RU" dirty="0" smtClean="0">
              <a:solidFill>
                <a:srgbClr val="0000FF"/>
              </a:solidFill>
              <a:latin typeface="Times New Roman" pitchFamily="18" charset="0"/>
              <a:cs typeface="Times New Roman" pitchFamily="18" charset="0"/>
            </a:endParaRPr>
          </a:p>
          <a:p>
            <a:pPr algn="just" hangingPunct="0"/>
            <a:r>
              <a:rPr lang="kk-KZ" dirty="0" smtClean="0">
                <a:solidFill>
                  <a:srgbClr val="0000FF"/>
                </a:solidFill>
                <a:latin typeface="Times New Roman" pitchFamily="18" charset="0"/>
                <a:cs typeface="Times New Roman" pitchFamily="18" charset="0"/>
              </a:rPr>
              <a:t>«25. Тоқсандық баға формативті бағалау, БЖБ және ТЖБ  қорытындысының негізінде 50%-да 50% пайыздық арақатынаста қойылады.</a:t>
            </a:r>
            <a:endParaRPr lang="ru-RU" dirty="0" smtClean="0">
              <a:solidFill>
                <a:srgbClr val="0000FF"/>
              </a:solidFill>
              <a:latin typeface="Times New Roman" pitchFamily="18" charset="0"/>
              <a:cs typeface="Times New Roman" pitchFamily="18" charset="0"/>
            </a:endParaRPr>
          </a:p>
          <a:p>
            <a:pPr algn="just" hangingPunct="0"/>
            <a:r>
              <a:rPr lang="kk-KZ" dirty="0" smtClean="0">
                <a:solidFill>
                  <a:srgbClr val="FF0000"/>
                </a:solidFill>
                <a:latin typeface="Times New Roman" pitchFamily="18" charset="0"/>
                <a:cs typeface="Times New Roman" pitchFamily="18" charset="0"/>
              </a:rPr>
              <a:t>Аптасына 1 сағат оқу жүктемесі кезінде жартыжылдыққа баға формативті бағалау және БЖБ нәтижесі бойынша қойылады.  </a:t>
            </a:r>
            <a:endParaRPr lang="ru-RU" dirty="0" smtClean="0">
              <a:solidFill>
                <a:srgbClr val="FF0000"/>
              </a:solidFill>
              <a:latin typeface="Times New Roman" pitchFamily="18" charset="0"/>
              <a:cs typeface="Times New Roman" pitchFamily="18" charset="0"/>
            </a:endParaRPr>
          </a:p>
          <a:p>
            <a:pPr algn="just" hangingPunct="0"/>
            <a:r>
              <a:rPr lang="kk-KZ" dirty="0" smtClean="0">
                <a:solidFill>
                  <a:srgbClr val="0000FF"/>
                </a:solidFill>
                <a:latin typeface="Times New Roman" pitchFamily="18" charset="0"/>
                <a:cs typeface="Times New Roman" pitchFamily="18" charset="0"/>
              </a:rPr>
              <a:t>Тиісті мемлекеттік органдар шектеу іс-шараларын жүзеге асырған, төтенше жағдай енгізілген, белгілі бір аумақта әлеуметтік, табиғи және техногендік сипаттағы төтенше жағдайлар туындаған жағдайларда тоқсандық баға  формативті бағалауды, бір БЖБ мен ТЖБ нәтижелерін ескеріп қойылады.»;</a:t>
            </a:r>
            <a:endParaRPr lang="en-US" dirty="0" smtClean="0">
              <a:solidFill>
                <a:srgbClr val="0000FF"/>
              </a:solidFill>
              <a:latin typeface="Times New Roman" pitchFamily="18" charset="0"/>
              <a:cs typeface="Times New Roman" pitchFamily="18" charset="0"/>
            </a:endParaRPr>
          </a:p>
          <a:p>
            <a:pPr algn="just" hangingPunct="0"/>
            <a:r>
              <a:rPr lang="kk-KZ" b="1" dirty="0" smtClean="0">
                <a:solidFill>
                  <a:srgbClr val="0000FF"/>
                </a:solidFill>
                <a:latin typeface="Times New Roman" pitchFamily="18" charset="0"/>
                <a:cs typeface="Times New Roman" pitchFamily="18" charset="0"/>
              </a:rPr>
              <a:t>26-тармақ мынадай редакцияда жазылсын:</a:t>
            </a:r>
            <a:endParaRPr lang="ru-RU" dirty="0" smtClean="0">
              <a:solidFill>
                <a:srgbClr val="0000FF"/>
              </a:solidFill>
              <a:latin typeface="Times New Roman" pitchFamily="18" charset="0"/>
              <a:cs typeface="Times New Roman" pitchFamily="18" charset="0"/>
            </a:endParaRPr>
          </a:p>
          <a:p>
            <a:pPr algn="just" hangingPunct="0"/>
            <a:r>
              <a:rPr lang="kk-KZ" b="1" dirty="0" smtClean="0">
                <a:solidFill>
                  <a:srgbClr val="0000FF"/>
                </a:solidFill>
                <a:latin typeface="Times New Roman" pitchFamily="18" charset="0"/>
                <a:cs typeface="Times New Roman" pitchFamily="18" charset="0"/>
              </a:rPr>
              <a:t>«</a:t>
            </a:r>
            <a:r>
              <a:rPr lang="kk-KZ" dirty="0" smtClean="0">
                <a:solidFill>
                  <a:srgbClr val="0000FF"/>
                </a:solidFill>
                <a:latin typeface="Times New Roman" pitchFamily="18" charset="0"/>
                <a:cs typeface="Times New Roman" pitchFamily="18" charset="0"/>
              </a:rPr>
              <a:t>26. 1-сыныпта жылдық баға қойылмайды.</a:t>
            </a:r>
            <a:endParaRPr lang="ru-RU" dirty="0" smtClean="0">
              <a:solidFill>
                <a:srgbClr val="0000FF"/>
              </a:solidFill>
              <a:latin typeface="Times New Roman" pitchFamily="18" charset="0"/>
              <a:cs typeface="Times New Roman" pitchFamily="18" charset="0"/>
            </a:endParaRPr>
          </a:p>
          <a:p>
            <a:pPr algn="just" hangingPunct="0"/>
            <a:r>
              <a:rPr lang="kk-KZ" dirty="0" smtClean="0">
                <a:solidFill>
                  <a:srgbClr val="0000FF"/>
                </a:solidFill>
                <a:latin typeface="Times New Roman" pitchFamily="18" charset="0"/>
                <a:cs typeface="Times New Roman" pitchFamily="18" charset="0"/>
              </a:rPr>
              <a:t>Психологиялық-медициналық-педагогикалық кеңес беру қорытындысымен сол сыныпта қайтадан оқытуға ұсыныс берілген және/немесе баланың ата-анасының немесе заңды өкілдерінің келісімімен орнында қалдырылатын білім алушыларды қоспағанда 1-сынып білім алушысы оқу жылын қайта оқуға орнында қалдырылмайды.</a:t>
            </a:r>
            <a:r>
              <a:rPr lang="kk-KZ" b="1" dirty="0" smtClean="0">
                <a:solidFill>
                  <a:srgbClr val="0000FF"/>
                </a:solidFill>
                <a:latin typeface="Times New Roman" pitchFamily="18" charset="0"/>
                <a:cs typeface="Times New Roman" pitchFamily="18" charset="0"/>
              </a:rPr>
              <a:t>».</a:t>
            </a:r>
            <a:endParaRPr lang="ru-RU" dirty="0" smtClean="0">
              <a:solidFill>
                <a:srgbClr val="0000FF"/>
              </a:solidFill>
              <a:latin typeface="Times New Roman" pitchFamily="18" charset="0"/>
              <a:cs typeface="Times New Roman" pitchFamily="18" charset="0"/>
            </a:endParaRPr>
          </a:p>
          <a:p>
            <a:pPr algn="just" hangingPunct="0"/>
            <a:endParaRPr lang="ru-RU" dirty="0" smtClean="0">
              <a:solidFill>
                <a:srgbClr val="0000FF"/>
              </a:solidFill>
              <a:latin typeface="Times New Roman" pitchFamily="18" charset="0"/>
              <a:cs typeface="Times New Roman" pitchFamily="18" charset="0"/>
            </a:endParaRPr>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16632"/>
            <a:ext cx="8229600" cy="6192688"/>
          </a:xfrm>
        </p:spPr>
        <p:txBody>
          <a:bodyPr>
            <a:noAutofit/>
          </a:bodyPr>
          <a:lstStyle/>
          <a:p>
            <a:pPr algn="just"/>
            <a:r>
              <a:rPr lang="ru-RU" sz="1700" dirty="0" err="1" smtClean="0">
                <a:solidFill>
                  <a:srgbClr val="0000FF"/>
                </a:solidFill>
                <a:latin typeface="Times New Roman" pitchFamily="18" charset="0"/>
                <a:cs typeface="Times New Roman" pitchFamily="18" charset="0"/>
              </a:rPr>
              <a:t>Коронавирустық инфекцияның таралуына</a:t>
            </a:r>
            <a:r>
              <a:rPr lang="ru-RU" sz="1700" dirty="0" smtClean="0">
                <a:solidFill>
                  <a:srgbClr val="0000FF"/>
                </a:solidFill>
                <a:latin typeface="Times New Roman" pitchFamily="18" charset="0"/>
                <a:cs typeface="Times New Roman" pitchFamily="18" charset="0"/>
              </a:rPr>
              <a:t> </a:t>
            </a:r>
            <a:r>
              <a:rPr lang="ru-RU" sz="1700" dirty="0" err="1" smtClean="0">
                <a:solidFill>
                  <a:srgbClr val="0000FF"/>
                </a:solidFill>
                <a:latin typeface="Times New Roman" pitchFamily="18" charset="0"/>
                <a:cs typeface="Times New Roman" pitchFamily="18" charset="0"/>
              </a:rPr>
              <a:t>байланысты</a:t>
            </a:r>
            <a:r>
              <a:rPr lang="ru-RU" sz="1700" dirty="0" smtClean="0">
                <a:solidFill>
                  <a:srgbClr val="0000FF"/>
                </a:solidFill>
                <a:latin typeface="Times New Roman" pitchFamily="18" charset="0"/>
                <a:cs typeface="Times New Roman" pitchFamily="18" charset="0"/>
              </a:rPr>
              <a:t> </a:t>
            </a:r>
            <a:r>
              <a:rPr lang="ru-RU" sz="1700" dirty="0" err="1" smtClean="0">
                <a:solidFill>
                  <a:srgbClr val="0000FF"/>
                </a:solidFill>
                <a:latin typeface="Times New Roman" pitchFamily="18" charset="0"/>
                <a:cs typeface="Times New Roman" pitchFamily="18" charset="0"/>
              </a:rPr>
              <a:t>шектеу</a:t>
            </a:r>
            <a:r>
              <a:rPr lang="ru-RU" sz="1700" dirty="0" smtClean="0">
                <a:solidFill>
                  <a:srgbClr val="0000FF"/>
                </a:solidFill>
                <a:latin typeface="Times New Roman" pitchFamily="18" charset="0"/>
                <a:cs typeface="Times New Roman" pitchFamily="18" charset="0"/>
              </a:rPr>
              <a:t> </a:t>
            </a:r>
            <a:r>
              <a:rPr lang="ru-RU" sz="1700" dirty="0" err="1" smtClean="0">
                <a:solidFill>
                  <a:srgbClr val="0000FF"/>
                </a:solidFill>
                <a:latin typeface="Times New Roman" pitchFamily="18" charset="0"/>
                <a:cs typeface="Times New Roman" pitchFamily="18" charset="0"/>
              </a:rPr>
              <a:t>шаралары</a:t>
            </a:r>
            <a:r>
              <a:rPr lang="ru-RU" sz="1700" dirty="0" smtClean="0">
                <a:solidFill>
                  <a:srgbClr val="0000FF"/>
                </a:solidFill>
                <a:latin typeface="Times New Roman" pitchFamily="18" charset="0"/>
                <a:cs typeface="Times New Roman" pitchFamily="18" charset="0"/>
              </a:rPr>
              <a:t> </a:t>
            </a:r>
            <a:r>
              <a:rPr lang="ru-RU" sz="1700" dirty="0" err="1" smtClean="0">
                <a:solidFill>
                  <a:srgbClr val="0000FF"/>
                </a:solidFill>
                <a:latin typeface="Times New Roman" pitchFamily="18" charset="0"/>
                <a:cs typeface="Times New Roman" pitchFamily="18" charset="0"/>
              </a:rPr>
              <a:t>кезеңінде </a:t>
            </a:r>
            <a:r>
              <a:rPr lang="ru-RU" sz="1700" dirty="0" smtClean="0">
                <a:solidFill>
                  <a:srgbClr val="0000FF"/>
                </a:solidFill>
                <a:latin typeface="Times New Roman" pitchFamily="18" charset="0"/>
                <a:cs typeface="Times New Roman" pitchFamily="18" charset="0"/>
              </a:rPr>
              <a:t>орта </a:t>
            </a:r>
            <a:r>
              <a:rPr lang="ru-RU" sz="1700" dirty="0" err="1" smtClean="0">
                <a:solidFill>
                  <a:srgbClr val="0000FF"/>
                </a:solidFill>
                <a:latin typeface="Times New Roman" pitchFamily="18" charset="0"/>
                <a:cs typeface="Times New Roman" pitchFamily="18" charset="0"/>
              </a:rPr>
              <a:t>білім</a:t>
            </a:r>
            <a:r>
              <a:rPr lang="ru-RU" sz="1700" dirty="0" smtClean="0">
                <a:solidFill>
                  <a:srgbClr val="0000FF"/>
                </a:solidFill>
                <a:latin typeface="Times New Roman" pitchFamily="18" charset="0"/>
                <a:cs typeface="Times New Roman" pitchFamily="18" charset="0"/>
              </a:rPr>
              <a:t> беру </a:t>
            </a:r>
            <a:r>
              <a:rPr lang="ru-RU" sz="1700" dirty="0" err="1" smtClean="0">
                <a:solidFill>
                  <a:srgbClr val="0000FF"/>
                </a:solidFill>
                <a:latin typeface="Times New Roman" pitchFamily="18" charset="0"/>
                <a:cs typeface="Times New Roman" pitchFamily="18" charset="0"/>
              </a:rPr>
              <a:t>ұйымдарында оқу процесін</a:t>
            </a:r>
            <a:r>
              <a:rPr lang="ru-RU" sz="1700" dirty="0" smtClean="0">
                <a:solidFill>
                  <a:srgbClr val="0000FF"/>
                </a:solidFill>
                <a:latin typeface="Times New Roman" pitchFamily="18" charset="0"/>
                <a:cs typeface="Times New Roman" pitchFamily="18" charset="0"/>
              </a:rPr>
              <a:t> </a:t>
            </a:r>
            <a:r>
              <a:rPr lang="ru-RU" sz="1700" dirty="0" err="1" smtClean="0">
                <a:solidFill>
                  <a:srgbClr val="0000FF"/>
                </a:solidFill>
                <a:latin typeface="Times New Roman" pitchFamily="18" charset="0"/>
                <a:cs typeface="Times New Roman" pitchFamily="18" charset="0"/>
              </a:rPr>
              <a:t>іске</a:t>
            </a:r>
            <a:r>
              <a:rPr lang="ru-RU" sz="1700" dirty="0" smtClean="0">
                <a:solidFill>
                  <a:srgbClr val="0000FF"/>
                </a:solidFill>
                <a:latin typeface="Times New Roman" pitchFamily="18" charset="0"/>
                <a:cs typeface="Times New Roman" pitchFamily="18" charset="0"/>
              </a:rPr>
              <a:t> </a:t>
            </a:r>
            <a:r>
              <a:rPr lang="ru-RU" sz="1700" dirty="0" err="1" smtClean="0">
                <a:solidFill>
                  <a:srgbClr val="0000FF"/>
                </a:solidFill>
                <a:latin typeface="Times New Roman" pitchFamily="18" charset="0"/>
                <a:cs typeface="Times New Roman" pitchFamily="18" charset="0"/>
              </a:rPr>
              <a:t>асыру</a:t>
            </a:r>
            <a:r>
              <a:rPr lang="ru-RU" sz="1700" dirty="0" smtClean="0">
                <a:solidFill>
                  <a:srgbClr val="0000FF"/>
                </a:solidFill>
                <a:latin typeface="Times New Roman" pitchFamily="18" charset="0"/>
                <a:cs typeface="Times New Roman" pitchFamily="18" charset="0"/>
              </a:rPr>
              <a:t> </a:t>
            </a:r>
            <a:r>
              <a:rPr lang="ru-RU" sz="1700" dirty="0" err="1" smtClean="0">
                <a:solidFill>
                  <a:srgbClr val="0000FF"/>
                </a:solidFill>
                <a:latin typeface="Times New Roman" pitchFamily="18" charset="0"/>
                <a:cs typeface="Times New Roman" pitchFamily="18" charset="0"/>
              </a:rPr>
              <a:t>жөніндегі әдістемелік ұсынымдарда </a:t>
            </a:r>
            <a:r>
              <a:rPr lang="ru-RU" sz="1700" dirty="0" smtClean="0">
                <a:solidFill>
                  <a:srgbClr val="0000FF"/>
                </a:solidFill>
                <a:latin typeface="Times New Roman" pitchFamily="18" charset="0"/>
                <a:cs typeface="Times New Roman" pitchFamily="18" charset="0"/>
              </a:rPr>
              <a:t>(</a:t>
            </a:r>
            <a:r>
              <a:rPr lang="ru-RU" sz="1700" dirty="0" err="1" smtClean="0">
                <a:solidFill>
                  <a:srgbClr val="0000FF"/>
                </a:solidFill>
                <a:latin typeface="Times New Roman" pitchFamily="18" charset="0"/>
                <a:cs typeface="Times New Roman" pitchFamily="18" charset="0"/>
              </a:rPr>
              <a:t>Қазақстан Республикасы</a:t>
            </a:r>
            <a:r>
              <a:rPr lang="ru-RU" sz="1700" dirty="0" smtClean="0">
                <a:solidFill>
                  <a:srgbClr val="0000FF"/>
                </a:solidFill>
                <a:latin typeface="Times New Roman" pitchFamily="18" charset="0"/>
                <a:cs typeface="Times New Roman" pitchFamily="18" charset="0"/>
              </a:rPr>
              <a:t> </a:t>
            </a:r>
            <a:r>
              <a:rPr lang="ru-RU" sz="1700" dirty="0" err="1" smtClean="0">
                <a:solidFill>
                  <a:srgbClr val="0000FF"/>
                </a:solidFill>
                <a:latin typeface="Times New Roman" pitchFamily="18" charset="0"/>
                <a:cs typeface="Times New Roman" pitchFamily="18" charset="0"/>
              </a:rPr>
              <a:t>Білім</a:t>
            </a:r>
            <a:r>
              <a:rPr lang="ru-RU" sz="1700" dirty="0" smtClean="0">
                <a:solidFill>
                  <a:srgbClr val="0000FF"/>
                </a:solidFill>
                <a:latin typeface="Times New Roman" pitchFamily="18" charset="0"/>
                <a:cs typeface="Times New Roman" pitchFamily="18" charset="0"/>
              </a:rPr>
              <a:t> </a:t>
            </a:r>
            <a:r>
              <a:rPr lang="ru-RU" sz="1700" dirty="0" err="1" smtClean="0">
                <a:solidFill>
                  <a:srgbClr val="0000FF"/>
                </a:solidFill>
                <a:latin typeface="Times New Roman" pitchFamily="18" charset="0"/>
                <a:cs typeface="Times New Roman" pitchFamily="18" charset="0"/>
              </a:rPr>
              <a:t>және ғылым министрінің </a:t>
            </a:r>
            <a:r>
              <a:rPr lang="ru-RU" sz="1700" dirty="0" smtClean="0">
                <a:solidFill>
                  <a:srgbClr val="0000FF"/>
                </a:solidFill>
                <a:latin typeface="Times New Roman" pitchFamily="18" charset="0"/>
                <a:cs typeface="Times New Roman" pitchFamily="18" charset="0"/>
              </a:rPr>
              <a:t>2020 </a:t>
            </a:r>
            <a:r>
              <a:rPr lang="ru-RU" sz="1700" dirty="0" err="1" smtClean="0">
                <a:solidFill>
                  <a:srgbClr val="0000FF"/>
                </a:solidFill>
                <a:latin typeface="Times New Roman" pitchFamily="18" charset="0"/>
                <a:cs typeface="Times New Roman" pitchFamily="18" charset="0"/>
              </a:rPr>
              <a:t>жылғы </a:t>
            </a:r>
            <a:r>
              <a:rPr lang="ru-RU" sz="1700" dirty="0" smtClean="0">
                <a:solidFill>
                  <a:srgbClr val="0000FF"/>
                </a:solidFill>
                <a:latin typeface="Times New Roman" pitchFamily="18" charset="0"/>
                <a:cs typeface="Times New Roman" pitchFamily="18" charset="0"/>
              </a:rPr>
              <a:t>«13» </a:t>
            </a:r>
            <a:r>
              <a:rPr lang="ru-RU" sz="1700" dirty="0" err="1" smtClean="0">
                <a:solidFill>
                  <a:srgbClr val="0000FF"/>
                </a:solidFill>
                <a:latin typeface="Times New Roman" pitchFamily="18" charset="0"/>
                <a:cs typeface="Times New Roman" pitchFamily="18" charset="0"/>
              </a:rPr>
              <a:t>тамызда</a:t>
            </a:r>
            <a:r>
              <a:rPr lang="ru-RU" sz="1700" dirty="0" smtClean="0">
                <a:solidFill>
                  <a:srgbClr val="0000FF"/>
                </a:solidFill>
                <a:latin typeface="Times New Roman" pitchFamily="18" charset="0"/>
                <a:cs typeface="Times New Roman" pitchFamily="18" charset="0"/>
              </a:rPr>
              <a:t> № 345 </a:t>
            </a:r>
            <a:r>
              <a:rPr lang="ru-RU" sz="1700" dirty="0" err="1" smtClean="0">
                <a:solidFill>
                  <a:srgbClr val="0000FF"/>
                </a:solidFill>
                <a:latin typeface="Times New Roman" pitchFamily="18" charset="0"/>
                <a:cs typeface="Times New Roman" pitchFamily="18" charset="0"/>
              </a:rPr>
              <a:t>бұйрығына </a:t>
            </a:r>
            <a:r>
              <a:rPr lang="ru-RU" sz="1700" dirty="0" smtClean="0">
                <a:solidFill>
                  <a:srgbClr val="0000FF"/>
                </a:solidFill>
                <a:latin typeface="Times New Roman" pitchFamily="18" charset="0"/>
                <a:cs typeface="Times New Roman" pitchFamily="18" charset="0"/>
              </a:rPr>
              <a:t>2-қосымша) 2-11 </a:t>
            </a:r>
            <a:r>
              <a:rPr lang="ru-RU" sz="1700" dirty="0" err="1" smtClean="0">
                <a:solidFill>
                  <a:srgbClr val="0000FF"/>
                </a:solidFill>
                <a:latin typeface="Times New Roman" pitchFamily="18" charset="0"/>
                <a:cs typeface="Times New Roman" pitchFamily="18" charset="0"/>
              </a:rPr>
              <a:t>сыныптарда</a:t>
            </a:r>
            <a:r>
              <a:rPr lang="ru-RU" sz="1700" dirty="0" smtClean="0">
                <a:solidFill>
                  <a:srgbClr val="0000FF"/>
                </a:solidFill>
                <a:latin typeface="Times New Roman" pitchFamily="18" charset="0"/>
                <a:cs typeface="Times New Roman" pitchFamily="18" charset="0"/>
              </a:rPr>
              <a:t> </a:t>
            </a:r>
            <a:r>
              <a:rPr lang="ru-RU" sz="1700" dirty="0" err="1" smtClean="0">
                <a:solidFill>
                  <a:srgbClr val="0000FF"/>
                </a:solidFill>
                <a:latin typeface="Times New Roman" pitchFamily="18" charset="0"/>
                <a:cs typeface="Times New Roman" pitchFamily="18" charset="0"/>
              </a:rPr>
              <a:t>тоқсандық жиынтық бағалауды </a:t>
            </a:r>
            <a:r>
              <a:rPr lang="ru-RU" sz="1700" dirty="0" smtClean="0">
                <a:solidFill>
                  <a:srgbClr val="0000FF"/>
                </a:solidFill>
                <a:latin typeface="Times New Roman" pitchFamily="18" charset="0"/>
                <a:cs typeface="Times New Roman" pitchFamily="18" charset="0"/>
              </a:rPr>
              <a:t>(</a:t>
            </a:r>
            <a:r>
              <a:rPr lang="ru-RU" sz="1700" dirty="0" err="1" smtClean="0">
                <a:solidFill>
                  <a:srgbClr val="0000FF"/>
                </a:solidFill>
                <a:latin typeface="Times New Roman" pitchFamily="18" charset="0"/>
                <a:cs typeface="Times New Roman" pitchFamily="18" charset="0"/>
              </a:rPr>
              <a:t>бұдан әрі </a:t>
            </a:r>
            <a:r>
              <a:rPr lang="ru-RU" sz="1700" dirty="0" smtClean="0">
                <a:solidFill>
                  <a:srgbClr val="0000FF"/>
                </a:solidFill>
                <a:latin typeface="Times New Roman" pitchFamily="18" charset="0"/>
                <a:cs typeface="Times New Roman" pitchFamily="18" charset="0"/>
              </a:rPr>
              <a:t>– ТЖБ) </a:t>
            </a:r>
            <a:r>
              <a:rPr lang="ru-RU" sz="1700" dirty="0" err="1" smtClean="0">
                <a:solidFill>
                  <a:srgbClr val="0000FF"/>
                </a:solidFill>
                <a:latin typeface="Times New Roman" pitchFamily="18" charset="0"/>
                <a:cs typeface="Times New Roman" pitchFamily="18" charset="0"/>
              </a:rPr>
              <a:t>жүргізу </a:t>
            </a:r>
            <a:r>
              <a:rPr lang="ru-RU" sz="1700" b="1" dirty="0" smtClean="0">
                <a:solidFill>
                  <a:srgbClr val="0000FF"/>
                </a:solidFill>
                <a:latin typeface="Times New Roman" pitchFamily="18" charset="0"/>
                <a:cs typeface="Times New Roman" pitchFamily="18" charset="0"/>
              </a:rPr>
              <a:t>2020 </a:t>
            </a:r>
            <a:r>
              <a:rPr lang="ru-RU" sz="1700" b="1" dirty="0" err="1" smtClean="0">
                <a:solidFill>
                  <a:srgbClr val="0000FF"/>
                </a:solidFill>
                <a:latin typeface="Times New Roman" pitchFamily="18" charset="0"/>
                <a:cs typeface="Times New Roman" pitchFamily="18" charset="0"/>
              </a:rPr>
              <a:t>жылдың </a:t>
            </a:r>
            <a:r>
              <a:rPr lang="ru-RU" sz="1700" b="1" dirty="0" smtClean="0">
                <a:solidFill>
                  <a:srgbClr val="0000FF"/>
                </a:solidFill>
                <a:latin typeface="Times New Roman" pitchFamily="18" charset="0"/>
                <a:cs typeface="Times New Roman" pitchFamily="18" charset="0"/>
              </a:rPr>
              <a:t>28 </a:t>
            </a:r>
            <a:r>
              <a:rPr lang="ru-RU" sz="1700" b="1" dirty="0" err="1" smtClean="0">
                <a:solidFill>
                  <a:srgbClr val="0000FF"/>
                </a:solidFill>
                <a:latin typeface="Times New Roman" pitchFamily="18" charset="0"/>
                <a:cs typeface="Times New Roman" pitchFamily="18" charset="0"/>
              </a:rPr>
              <a:t>қазанынан бастап</a:t>
            </a:r>
            <a:r>
              <a:rPr lang="ru-RU" sz="1700" b="1" dirty="0" smtClean="0">
                <a:solidFill>
                  <a:srgbClr val="0000FF"/>
                </a:solidFill>
                <a:latin typeface="Times New Roman" pitchFamily="18" charset="0"/>
                <a:cs typeface="Times New Roman" pitchFamily="18" charset="0"/>
              </a:rPr>
              <a:t> </a:t>
            </a:r>
            <a:r>
              <a:rPr lang="ru-RU" sz="1700" b="1" dirty="0" err="1" smtClean="0">
                <a:solidFill>
                  <a:srgbClr val="0000FF"/>
                </a:solidFill>
                <a:latin typeface="Times New Roman" pitchFamily="18" charset="0"/>
                <a:cs typeface="Times New Roman" pitchFamily="18" charset="0"/>
              </a:rPr>
              <a:t>өткізу ұсынылады</a:t>
            </a:r>
            <a:r>
              <a:rPr lang="ru-RU" sz="1700" b="1" dirty="0" smtClean="0">
                <a:solidFill>
                  <a:srgbClr val="0000FF"/>
                </a:solidFill>
                <a:latin typeface="Times New Roman" pitchFamily="18" charset="0"/>
                <a:cs typeface="Times New Roman" pitchFamily="18" charset="0"/>
              </a:rPr>
              <a:t>.   </a:t>
            </a:r>
          </a:p>
          <a:p>
            <a:pPr algn="just"/>
            <a:r>
              <a:rPr lang="ru-RU" sz="1700" dirty="0" smtClean="0">
                <a:solidFill>
                  <a:srgbClr val="0000FF"/>
                </a:solidFill>
                <a:latin typeface="Times New Roman" pitchFamily="18" charset="0"/>
                <a:cs typeface="Times New Roman" pitchFamily="18" charset="0"/>
              </a:rPr>
              <a:t>ТЖБ </a:t>
            </a:r>
            <a:r>
              <a:rPr lang="ru-RU" sz="1700" dirty="0" err="1" smtClean="0">
                <a:solidFill>
                  <a:srgbClr val="0000FF"/>
                </a:solidFill>
                <a:latin typeface="Times New Roman" pitchFamily="18" charset="0"/>
                <a:cs typeface="Times New Roman" pitchFamily="18" charset="0"/>
              </a:rPr>
              <a:t>тапсырмаларын</a:t>
            </a:r>
            <a:r>
              <a:rPr lang="ru-RU" sz="1700" dirty="0" smtClean="0">
                <a:solidFill>
                  <a:srgbClr val="0000FF"/>
                </a:solidFill>
                <a:latin typeface="Times New Roman" pitchFamily="18" charset="0"/>
                <a:cs typeface="Times New Roman" pitchFamily="18" charset="0"/>
              </a:rPr>
              <a:t> </a:t>
            </a:r>
            <a:r>
              <a:rPr lang="ru-RU" sz="1700" dirty="0" err="1" smtClean="0">
                <a:solidFill>
                  <a:srgbClr val="0000FF"/>
                </a:solidFill>
                <a:latin typeface="Times New Roman" pitchFamily="18" charset="0"/>
                <a:cs typeface="Times New Roman" pitchFamily="18" charset="0"/>
              </a:rPr>
              <a:t>дайындау</a:t>
            </a:r>
            <a:r>
              <a:rPr lang="ru-RU" sz="1700" dirty="0" smtClean="0">
                <a:solidFill>
                  <a:srgbClr val="0000FF"/>
                </a:solidFill>
                <a:latin typeface="Times New Roman" pitchFamily="18" charset="0"/>
                <a:cs typeface="Times New Roman" pitchFamily="18" charset="0"/>
              </a:rPr>
              <a:t> </a:t>
            </a:r>
            <a:r>
              <a:rPr lang="ru-RU" sz="1700" dirty="0" err="1" smtClean="0">
                <a:solidFill>
                  <a:srgbClr val="0000FF"/>
                </a:solidFill>
                <a:latin typeface="Times New Roman" pitchFamily="18" charset="0"/>
                <a:cs typeface="Times New Roman" pitchFamily="18" charset="0"/>
              </a:rPr>
              <a:t>кезінде</a:t>
            </a:r>
            <a:r>
              <a:rPr lang="ru-RU" sz="1700" dirty="0" smtClean="0">
                <a:solidFill>
                  <a:srgbClr val="0000FF"/>
                </a:solidFill>
                <a:latin typeface="Times New Roman" pitchFamily="18" charset="0"/>
                <a:cs typeface="Times New Roman" pitchFamily="18" charset="0"/>
              </a:rPr>
              <a:t> </a:t>
            </a:r>
            <a:r>
              <a:rPr lang="ru-RU" sz="1700" dirty="0" err="1" smtClean="0">
                <a:solidFill>
                  <a:srgbClr val="0000FF"/>
                </a:solidFill>
                <a:latin typeface="Times New Roman" pitchFamily="18" charset="0"/>
                <a:cs typeface="Times New Roman" pitchFamily="18" charset="0"/>
              </a:rPr>
              <a:t>пәндер бойынша</a:t>
            </a:r>
            <a:r>
              <a:rPr lang="ru-RU" sz="1700" dirty="0" smtClean="0">
                <a:solidFill>
                  <a:srgbClr val="0000FF"/>
                </a:solidFill>
                <a:latin typeface="Times New Roman" pitchFamily="18" charset="0"/>
                <a:cs typeface="Times New Roman" pitchFamily="18" charset="0"/>
              </a:rPr>
              <a:t> </a:t>
            </a:r>
            <a:r>
              <a:rPr lang="ru-RU" sz="1700" dirty="0" err="1" smtClean="0">
                <a:solidFill>
                  <a:srgbClr val="0000FF"/>
                </a:solidFill>
                <a:latin typeface="Times New Roman" pitchFamily="18" charset="0"/>
                <a:cs typeface="Times New Roman" pitchFamily="18" charset="0"/>
              </a:rPr>
              <a:t>спецификацияға сүйену керек</a:t>
            </a:r>
            <a:r>
              <a:rPr lang="ru-RU" sz="1700" dirty="0" smtClean="0">
                <a:solidFill>
                  <a:srgbClr val="0000FF"/>
                </a:solidFill>
                <a:latin typeface="Times New Roman" pitchFamily="18" charset="0"/>
                <a:cs typeface="Times New Roman" pitchFamily="18" charset="0"/>
              </a:rPr>
              <a:t>, </a:t>
            </a:r>
            <a:r>
              <a:rPr lang="ru-RU" sz="1700" dirty="0" err="1" smtClean="0">
                <a:solidFill>
                  <a:srgbClr val="0000FF"/>
                </a:solidFill>
                <a:latin typeface="Times New Roman" pitchFamily="18" charset="0"/>
                <a:cs typeface="Times New Roman" pitchFamily="18" charset="0"/>
              </a:rPr>
              <a:t>себебі</a:t>
            </a:r>
            <a:r>
              <a:rPr lang="ru-RU" sz="1700" dirty="0" smtClean="0">
                <a:solidFill>
                  <a:srgbClr val="0000FF"/>
                </a:solidFill>
                <a:latin typeface="Times New Roman" pitchFamily="18" charset="0"/>
                <a:cs typeface="Times New Roman" pitchFamily="18" charset="0"/>
              </a:rPr>
              <a:t> балл </a:t>
            </a:r>
            <a:r>
              <a:rPr lang="ru-RU" sz="1700" dirty="0" err="1" smtClean="0">
                <a:solidFill>
                  <a:srgbClr val="0000FF"/>
                </a:solidFill>
                <a:latin typeface="Times New Roman" pitchFamily="18" charset="0"/>
                <a:cs typeface="Times New Roman" pitchFamily="18" charset="0"/>
              </a:rPr>
              <a:t>көрсетіліп берілген</a:t>
            </a:r>
            <a:r>
              <a:rPr lang="ru-RU" sz="1700" dirty="0" smtClean="0">
                <a:solidFill>
                  <a:srgbClr val="0000FF"/>
                </a:solidFill>
                <a:latin typeface="Times New Roman" pitchFamily="18" charset="0"/>
                <a:cs typeface="Times New Roman" pitchFamily="18" charset="0"/>
              </a:rPr>
              <a:t>. </a:t>
            </a:r>
            <a:r>
              <a:rPr lang="ru-RU" sz="1700" dirty="0" err="1" smtClean="0">
                <a:solidFill>
                  <a:srgbClr val="0000FF"/>
                </a:solidFill>
                <a:latin typeface="Times New Roman" pitchFamily="18" charset="0"/>
                <a:cs typeface="Times New Roman" pitchFamily="18" charset="0"/>
              </a:rPr>
              <a:t>Мұғалім </a:t>
            </a:r>
            <a:r>
              <a:rPr lang="ru-RU" sz="1700" dirty="0" smtClean="0">
                <a:solidFill>
                  <a:srgbClr val="0000FF"/>
                </a:solidFill>
                <a:latin typeface="Times New Roman" pitchFamily="18" charset="0"/>
                <a:cs typeface="Times New Roman" pitchFamily="18" charset="0"/>
              </a:rPr>
              <a:t>ТЖБ </a:t>
            </a:r>
            <a:r>
              <a:rPr lang="ru-RU" sz="1700" dirty="0" err="1" smtClean="0">
                <a:solidFill>
                  <a:srgbClr val="0000FF"/>
                </a:solidFill>
                <a:latin typeface="Times New Roman" pitchFamily="18" charset="0"/>
                <a:cs typeface="Times New Roman" pitchFamily="18" charset="0"/>
              </a:rPr>
              <a:t>тапсырмаларын</a:t>
            </a:r>
            <a:r>
              <a:rPr lang="ru-RU" sz="1700" dirty="0" smtClean="0">
                <a:solidFill>
                  <a:srgbClr val="0000FF"/>
                </a:solidFill>
                <a:latin typeface="Times New Roman" pitchFamily="18" charset="0"/>
                <a:cs typeface="Times New Roman" pitchFamily="18" charset="0"/>
              </a:rPr>
              <a:t> </a:t>
            </a:r>
            <a:r>
              <a:rPr lang="ru-RU" sz="1700" dirty="0" err="1" smtClean="0">
                <a:solidFill>
                  <a:srgbClr val="0000FF"/>
                </a:solidFill>
                <a:latin typeface="Times New Roman" pitchFamily="18" charset="0"/>
                <a:cs typeface="Times New Roman" pitchFamily="18" charset="0"/>
              </a:rPr>
              <a:t>өткен </a:t>
            </a:r>
            <a:r>
              <a:rPr lang="ru-RU" sz="1700" dirty="0" smtClean="0">
                <a:solidFill>
                  <a:srgbClr val="0000FF"/>
                </a:solidFill>
                <a:latin typeface="Times New Roman" pitchFamily="18" charset="0"/>
                <a:cs typeface="Times New Roman" pitchFamily="18" charset="0"/>
              </a:rPr>
              <a:t>материал </a:t>
            </a:r>
            <a:r>
              <a:rPr lang="ru-RU" sz="1700" dirty="0" err="1" smtClean="0">
                <a:solidFill>
                  <a:srgbClr val="0000FF"/>
                </a:solidFill>
                <a:latin typeface="Times New Roman" pitchFamily="18" charset="0"/>
                <a:cs typeface="Times New Roman" pitchFamily="18" charset="0"/>
              </a:rPr>
              <a:t>негізінде</a:t>
            </a:r>
            <a:r>
              <a:rPr lang="ru-RU" sz="1700" dirty="0" smtClean="0">
                <a:solidFill>
                  <a:srgbClr val="0000FF"/>
                </a:solidFill>
                <a:latin typeface="Times New Roman" pitchFamily="18" charset="0"/>
                <a:cs typeface="Times New Roman" pitchFamily="18" charset="0"/>
              </a:rPr>
              <a:t> </a:t>
            </a:r>
            <a:r>
              <a:rPr lang="ru-RU" sz="1700" dirty="0" err="1" smtClean="0">
                <a:solidFill>
                  <a:srgbClr val="0000FF"/>
                </a:solidFill>
                <a:latin typeface="Times New Roman" pitchFamily="18" charset="0"/>
                <a:cs typeface="Times New Roman" pitchFamily="18" charset="0"/>
              </a:rPr>
              <a:t>өз бетінше</a:t>
            </a:r>
            <a:r>
              <a:rPr lang="ru-RU" sz="1700" dirty="0" smtClean="0">
                <a:solidFill>
                  <a:srgbClr val="0000FF"/>
                </a:solidFill>
                <a:latin typeface="Times New Roman" pitchFamily="18" charset="0"/>
                <a:cs typeface="Times New Roman" pitchFamily="18" charset="0"/>
              </a:rPr>
              <a:t> </a:t>
            </a:r>
            <a:r>
              <a:rPr lang="ru-RU" sz="1700" dirty="0" err="1" smtClean="0">
                <a:solidFill>
                  <a:srgbClr val="0000FF"/>
                </a:solidFill>
                <a:latin typeface="Times New Roman" pitchFamily="18" charset="0"/>
                <a:cs typeface="Times New Roman" pitchFamily="18" charset="0"/>
              </a:rPr>
              <a:t>құрастырады</a:t>
            </a:r>
            <a:r>
              <a:rPr lang="ru-RU" sz="1700" dirty="0" smtClean="0">
                <a:solidFill>
                  <a:srgbClr val="0000FF"/>
                </a:solidFill>
                <a:latin typeface="Times New Roman" pitchFamily="18" charset="0"/>
                <a:cs typeface="Times New Roman" pitchFamily="18" charset="0"/>
              </a:rPr>
              <a:t>.</a:t>
            </a:r>
          </a:p>
          <a:p>
            <a:pPr algn="just"/>
            <a:r>
              <a:rPr lang="ru-RU" sz="1700" b="1" dirty="0" err="1" smtClean="0">
                <a:solidFill>
                  <a:srgbClr val="FF0000"/>
                </a:solidFill>
                <a:latin typeface="Times New Roman" pitchFamily="18" charset="0"/>
                <a:cs typeface="Times New Roman" pitchFamily="18" charset="0"/>
              </a:rPr>
              <a:t>Қашықтан оқыту кезінде</a:t>
            </a:r>
            <a:r>
              <a:rPr lang="ru-RU" sz="1700" b="1" dirty="0" smtClean="0">
                <a:solidFill>
                  <a:srgbClr val="FF0000"/>
                </a:solidFill>
                <a:latin typeface="Times New Roman" pitchFamily="18" charset="0"/>
                <a:cs typeface="Times New Roman" pitchFamily="18" charset="0"/>
              </a:rPr>
              <a:t> </a:t>
            </a:r>
            <a:r>
              <a:rPr lang="ru-RU" sz="1700" dirty="0" err="1" smtClean="0">
                <a:solidFill>
                  <a:srgbClr val="0000FF"/>
                </a:solidFill>
                <a:latin typeface="Times New Roman" pitchFamily="18" charset="0"/>
                <a:cs typeface="Times New Roman" pitchFamily="18" charset="0"/>
              </a:rPr>
              <a:t>тілдік</a:t>
            </a:r>
            <a:r>
              <a:rPr lang="ru-RU" sz="1700" dirty="0" smtClean="0">
                <a:solidFill>
                  <a:srgbClr val="0000FF"/>
                </a:solidFill>
                <a:latin typeface="Times New Roman" pitchFamily="18" charset="0"/>
                <a:cs typeface="Times New Roman" pitchFamily="18" charset="0"/>
              </a:rPr>
              <a:t> </a:t>
            </a:r>
            <a:r>
              <a:rPr lang="ru-RU" sz="1700" dirty="0" err="1" smtClean="0">
                <a:solidFill>
                  <a:srgbClr val="0000FF"/>
                </a:solidFill>
                <a:latin typeface="Times New Roman" pitchFamily="18" charset="0"/>
                <a:cs typeface="Times New Roman" pitchFamily="18" charset="0"/>
              </a:rPr>
              <a:t>пәндер бойынша</a:t>
            </a:r>
            <a:r>
              <a:rPr lang="ru-RU" sz="1700" dirty="0" smtClean="0">
                <a:solidFill>
                  <a:srgbClr val="0000FF"/>
                </a:solidFill>
                <a:latin typeface="Times New Roman" pitchFamily="18" charset="0"/>
                <a:cs typeface="Times New Roman" pitchFamily="18" charset="0"/>
              </a:rPr>
              <a:t> ТЖБ </a:t>
            </a:r>
            <a:r>
              <a:rPr lang="ru-RU" sz="1700" dirty="0" err="1" smtClean="0">
                <a:solidFill>
                  <a:srgbClr val="0000FF"/>
                </a:solidFill>
                <a:latin typeface="Times New Roman" pitchFamily="18" charset="0"/>
                <a:cs typeface="Times New Roman" pitchFamily="18" charset="0"/>
              </a:rPr>
              <a:t>жүргізу </a:t>
            </a:r>
            <a:r>
              <a:rPr lang="ru-RU" sz="1700" dirty="0" smtClean="0">
                <a:solidFill>
                  <a:srgbClr val="0000FF"/>
                </a:solidFill>
                <a:latin typeface="Times New Roman" pitchFamily="18" charset="0"/>
                <a:cs typeface="Times New Roman" pitchFamily="18" charset="0"/>
              </a:rPr>
              <a:t>"</a:t>
            </a:r>
            <a:r>
              <a:rPr lang="ru-RU" sz="1700" dirty="0" err="1" smtClean="0">
                <a:solidFill>
                  <a:srgbClr val="0000FF"/>
                </a:solidFill>
                <a:latin typeface="Times New Roman" pitchFamily="18" charset="0"/>
                <a:cs typeface="Times New Roman" pitchFamily="18" charset="0"/>
              </a:rPr>
              <a:t>Қазақстан Республикасы</a:t>
            </a:r>
            <a:r>
              <a:rPr lang="ru-RU" sz="1700" dirty="0" smtClean="0">
                <a:solidFill>
                  <a:srgbClr val="0000FF"/>
                </a:solidFill>
                <a:latin typeface="Times New Roman" pitchFamily="18" charset="0"/>
                <a:cs typeface="Times New Roman" pitchFamily="18" charset="0"/>
              </a:rPr>
              <a:t> </a:t>
            </a:r>
            <a:r>
              <a:rPr lang="ru-RU" sz="1700" dirty="0" err="1" smtClean="0">
                <a:solidFill>
                  <a:srgbClr val="0000FF"/>
                </a:solidFill>
                <a:latin typeface="Times New Roman" pitchFamily="18" charset="0"/>
                <a:cs typeface="Times New Roman" pitchFamily="18" charset="0"/>
              </a:rPr>
              <a:t>Білім</a:t>
            </a:r>
            <a:r>
              <a:rPr lang="ru-RU" sz="1700" dirty="0" smtClean="0">
                <a:solidFill>
                  <a:srgbClr val="0000FF"/>
                </a:solidFill>
                <a:latin typeface="Times New Roman" pitchFamily="18" charset="0"/>
                <a:cs typeface="Times New Roman" pitchFamily="18" charset="0"/>
              </a:rPr>
              <a:t> </a:t>
            </a:r>
            <a:r>
              <a:rPr lang="ru-RU" sz="1700" dirty="0" err="1" smtClean="0">
                <a:solidFill>
                  <a:srgbClr val="0000FF"/>
                </a:solidFill>
                <a:latin typeface="Times New Roman" pitchFamily="18" charset="0"/>
                <a:cs typeface="Times New Roman" pitchFamily="18" charset="0"/>
              </a:rPr>
              <a:t>және ғылым министрінің </a:t>
            </a:r>
            <a:r>
              <a:rPr lang="ru-RU" sz="1700" dirty="0" smtClean="0">
                <a:solidFill>
                  <a:srgbClr val="0000FF"/>
                </a:solidFill>
                <a:latin typeface="Times New Roman" pitchFamily="18" charset="0"/>
                <a:cs typeface="Times New Roman" pitchFamily="18" charset="0"/>
              </a:rPr>
              <a:t>2020 </a:t>
            </a:r>
            <a:r>
              <a:rPr lang="ru-RU" sz="1700" dirty="0" err="1" smtClean="0">
                <a:solidFill>
                  <a:srgbClr val="0000FF"/>
                </a:solidFill>
                <a:latin typeface="Times New Roman" pitchFamily="18" charset="0"/>
                <a:cs typeface="Times New Roman" pitchFamily="18" charset="0"/>
              </a:rPr>
              <a:t>жылғы </a:t>
            </a:r>
            <a:r>
              <a:rPr lang="ru-RU" sz="1700" dirty="0" smtClean="0">
                <a:solidFill>
                  <a:srgbClr val="0000FF"/>
                </a:solidFill>
                <a:latin typeface="Times New Roman" pitchFamily="18" charset="0"/>
                <a:cs typeface="Times New Roman" pitchFamily="18" charset="0"/>
              </a:rPr>
              <a:t>8 </a:t>
            </a:r>
            <a:r>
              <a:rPr lang="ru-RU" sz="1700" dirty="0" err="1" smtClean="0">
                <a:solidFill>
                  <a:srgbClr val="0000FF"/>
                </a:solidFill>
                <a:latin typeface="Times New Roman" pitchFamily="18" charset="0"/>
                <a:cs typeface="Times New Roman" pitchFamily="18" charset="0"/>
              </a:rPr>
              <a:t>сәуірдегі </a:t>
            </a:r>
            <a:r>
              <a:rPr lang="ru-RU" sz="1700" dirty="0" smtClean="0">
                <a:solidFill>
                  <a:srgbClr val="0000FF"/>
                </a:solidFill>
                <a:latin typeface="Times New Roman" pitchFamily="18" charset="0"/>
                <a:cs typeface="Times New Roman" pitchFamily="18" charset="0"/>
              </a:rPr>
              <a:t>135-бұйрығының 29 </a:t>
            </a:r>
            <a:r>
              <a:rPr lang="ru-RU" sz="1700" dirty="0" err="1" smtClean="0">
                <a:solidFill>
                  <a:srgbClr val="0000FF"/>
                </a:solidFill>
                <a:latin typeface="Times New Roman" pitchFamily="18" charset="0"/>
                <a:cs typeface="Times New Roman" pitchFamily="18" charset="0"/>
              </a:rPr>
              <a:t>пункті</a:t>
            </a:r>
            <a:r>
              <a:rPr lang="ru-RU" sz="1700" dirty="0" smtClean="0">
                <a:solidFill>
                  <a:srgbClr val="0000FF"/>
                </a:solidFill>
                <a:latin typeface="Times New Roman" pitchFamily="18" charset="0"/>
                <a:cs typeface="Times New Roman" pitchFamily="18" charset="0"/>
              </a:rPr>
              <a:t> </a:t>
            </a:r>
            <a:r>
              <a:rPr lang="ru-RU" sz="1700" dirty="0" err="1" smtClean="0">
                <a:solidFill>
                  <a:srgbClr val="0000FF"/>
                </a:solidFill>
                <a:latin typeface="Times New Roman" pitchFamily="18" charset="0"/>
                <a:cs typeface="Times New Roman" pitchFamily="18" charset="0"/>
              </a:rPr>
              <a:t>бойынша</a:t>
            </a:r>
            <a:r>
              <a:rPr lang="ru-RU" sz="1700" dirty="0" smtClean="0">
                <a:solidFill>
                  <a:srgbClr val="0000FF"/>
                </a:solidFill>
                <a:latin typeface="Times New Roman" pitchFamily="18" charset="0"/>
                <a:cs typeface="Times New Roman" pitchFamily="18" charset="0"/>
              </a:rPr>
              <a:t> </a:t>
            </a:r>
            <a:r>
              <a:rPr lang="ru-RU" sz="1700" dirty="0" err="1" smtClean="0">
                <a:solidFill>
                  <a:srgbClr val="0000FF"/>
                </a:solidFill>
                <a:latin typeface="Times New Roman" pitchFamily="18" charset="0"/>
                <a:cs typeface="Times New Roman" pitchFamily="18" charset="0"/>
              </a:rPr>
              <a:t>жүзеге асырылады</a:t>
            </a:r>
            <a:r>
              <a:rPr lang="ru-RU" sz="1700" dirty="0" smtClean="0">
                <a:solidFill>
                  <a:srgbClr val="0000FF"/>
                </a:solidFill>
                <a:latin typeface="Times New Roman" pitchFamily="18" charset="0"/>
                <a:cs typeface="Times New Roman" pitchFamily="18" charset="0"/>
              </a:rPr>
              <a:t>. </a:t>
            </a:r>
            <a:r>
              <a:rPr lang="ru-RU" sz="1700" dirty="0" err="1" smtClean="0">
                <a:solidFill>
                  <a:srgbClr val="0000FF"/>
                </a:solidFill>
                <a:latin typeface="Times New Roman" pitchFamily="18" charset="0"/>
                <a:cs typeface="Times New Roman" pitchFamily="18" charset="0"/>
              </a:rPr>
              <a:t>Аталған бұйрықтың </a:t>
            </a:r>
            <a:r>
              <a:rPr lang="ru-RU" sz="1700" dirty="0" smtClean="0">
                <a:solidFill>
                  <a:srgbClr val="0000FF"/>
                </a:solidFill>
                <a:latin typeface="Times New Roman" pitchFamily="18" charset="0"/>
                <a:cs typeface="Times New Roman" pitchFamily="18" charset="0"/>
              </a:rPr>
              <a:t>2-қосымшасының 29-тармағы </a:t>
            </a:r>
            <a:r>
              <a:rPr lang="ru-RU" sz="1700" dirty="0" err="1" smtClean="0">
                <a:solidFill>
                  <a:srgbClr val="0000FF"/>
                </a:solidFill>
                <a:latin typeface="Times New Roman" pitchFamily="18" charset="0"/>
                <a:cs typeface="Times New Roman" pitchFamily="18" charset="0"/>
              </a:rPr>
              <a:t>бойынша</a:t>
            </a:r>
            <a:r>
              <a:rPr lang="ru-RU" sz="1700" dirty="0" smtClean="0">
                <a:solidFill>
                  <a:srgbClr val="0000FF"/>
                </a:solidFill>
                <a:latin typeface="Times New Roman" pitchFamily="18" charset="0"/>
                <a:cs typeface="Times New Roman" pitchFamily="18" charset="0"/>
              </a:rPr>
              <a:t> </a:t>
            </a:r>
            <a:r>
              <a:rPr lang="ru-RU" sz="1700" b="1" dirty="0" smtClean="0">
                <a:solidFill>
                  <a:srgbClr val="0000FF"/>
                </a:solidFill>
                <a:latin typeface="Times New Roman" pitchFamily="18" charset="0"/>
                <a:cs typeface="Times New Roman" pitchFamily="18" charset="0"/>
              </a:rPr>
              <a:t>«</a:t>
            </a:r>
            <a:r>
              <a:rPr lang="ru-RU" sz="1700" b="1" dirty="0" err="1" smtClean="0">
                <a:solidFill>
                  <a:srgbClr val="0000FF"/>
                </a:solidFill>
                <a:latin typeface="Times New Roman" pitchFamily="18" charset="0"/>
                <a:cs typeface="Times New Roman" pitchFamily="18" charset="0"/>
              </a:rPr>
              <a:t>тілдік</a:t>
            </a:r>
            <a:r>
              <a:rPr lang="ru-RU" sz="1700" b="1" dirty="0" smtClean="0">
                <a:solidFill>
                  <a:srgbClr val="0000FF"/>
                </a:solidFill>
                <a:latin typeface="Times New Roman" pitchFamily="18" charset="0"/>
                <a:cs typeface="Times New Roman" pitchFamily="18" charset="0"/>
              </a:rPr>
              <a:t> </a:t>
            </a:r>
            <a:r>
              <a:rPr lang="ru-RU" sz="1700" b="1" dirty="0" err="1" smtClean="0">
                <a:solidFill>
                  <a:srgbClr val="0000FF"/>
                </a:solidFill>
                <a:latin typeface="Times New Roman" pitchFamily="18" charset="0"/>
                <a:cs typeface="Times New Roman" pitchFamily="18" charset="0"/>
              </a:rPr>
              <a:t>пәндер бойынша</a:t>
            </a:r>
            <a:r>
              <a:rPr lang="ru-RU" sz="1700" b="1" dirty="0" smtClean="0">
                <a:solidFill>
                  <a:srgbClr val="0000FF"/>
                </a:solidFill>
                <a:latin typeface="Times New Roman" pitchFamily="18" charset="0"/>
                <a:cs typeface="Times New Roman" pitchFamily="18" charset="0"/>
              </a:rPr>
              <a:t> </a:t>
            </a:r>
            <a:r>
              <a:rPr lang="ru-RU" sz="1700" b="1" dirty="0" err="1" smtClean="0">
                <a:solidFill>
                  <a:srgbClr val="0000FF"/>
                </a:solidFill>
                <a:latin typeface="Times New Roman" pitchFamily="18" charset="0"/>
                <a:cs typeface="Times New Roman" pitchFamily="18" charset="0"/>
              </a:rPr>
              <a:t>тоқсандық жиынтық бағалауда айтылым</a:t>
            </a:r>
            <a:r>
              <a:rPr lang="ru-RU" sz="1700" b="1" dirty="0" smtClean="0">
                <a:solidFill>
                  <a:srgbClr val="0000FF"/>
                </a:solidFill>
                <a:latin typeface="Times New Roman" pitchFamily="18" charset="0"/>
                <a:cs typeface="Times New Roman" pitchFamily="18" charset="0"/>
              </a:rPr>
              <a:t> </a:t>
            </a:r>
            <a:r>
              <a:rPr lang="ru-RU" sz="1700" b="1" dirty="0" err="1" smtClean="0">
                <a:solidFill>
                  <a:srgbClr val="0000FF"/>
                </a:solidFill>
                <a:latin typeface="Times New Roman" pitchFamily="18" charset="0"/>
                <a:cs typeface="Times New Roman" pitchFamily="18" charset="0"/>
              </a:rPr>
              <a:t>және тыңдалым дағдыларын тексеруді</a:t>
            </a:r>
            <a:r>
              <a:rPr lang="ru-RU" sz="1700" b="1" dirty="0" smtClean="0">
                <a:solidFill>
                  <a:srgbClr val="0000FF"/>
                </a:solidFill>
                <a:latin typeface="Times New Roman" pitchFamily="18" charset="0"/>
                <a:cs typeface="Times New Roman" pitchFamily="18" charset="0"/>
              </a:rPr>
              <a:t> </a:t>
            </a:r>
            <a:r>
              <a:rPr lang="ru-RU" sz="1700" b="1" dirty="0" err="1" smtClean="0">
                <a:solidFill>
                  <a:srgbClr val="0000FF"/>
                </a:solidFill>
                <a:latin typeface="Times New Roman" pitchFamily="18" charset="0"/>
                <a:cs typeface="Times New Roman" pitchFamily="18" charset="0"/>
              </a:rPr>
              <a:t>талап</a:t>
            </a:r>
            <a:r>
              <a:rPr lang="ru-RU" sz="1700" b="1" dirty="0" smtClean="0">
                <a:solidFill>
                  <a:srgbClr val="0000FF"/>
                </a:solidFill>
                <a:latin typeface="Times New Roman" pitchFamily="18" charset="0"/>
                <a:cs typeface="Times New Roman" pitchFamily="18" charset="0"/>
              </a:rPr>
              <a:t> </a:t>
            </a:r>
            <a:r>
              <a:rPr lang="ru-RU" sz="1700" b="1" dirty="0" err="1" smtClean="0">
                <a:solidFill>
                  <a:srgbClr val="0000FF"/>
                </a:solidFill>
                <a:latin typeface="Times New Roman" pitchFamily="18" charset="0"/>
                <a:cs typeface="Times New Roman" pitchFamily="18" charset="0"/>
              </a:rPr>
              <a:t>ететін</a:t>
            </a:r>
            <a:r>
              <a:rPr lang="ru-RU" sz="1700" b="1" dirty="0" smtClean="0">
                <a:solidFill>
                  <a:srgbClr val="0000FF"/>
                </a:solidFill>
                <a:latin typeface="Times New Roman" pitchFamily="18" charset="0"/>
                <a:cs typeface="Times New Roman" pitchFamily="18" charset="0"/>
              </a:rPr>
              <a:t> </a:t>
            </a:r>
            <a:r>
              <a:rPr lang="ru-RU" sz="1700" b="1" dirty="0" err="1" smtClean="0">
                <a:solidFill>
                  <a:srgbClr val="0000FF"/>
                </a:solidFill>
                <a:latin typeface="Times New Roman" pitchFamily="18" charset="0"/>
                <a:cs typeface="Times New Roman" pitchFamily="18" charset="0"/>
              </a:rPr>
              <a:t>оқыту мақсаттары кірмейді</a:t>
            </a:r>
            <a:r>
              <a:rPr lang="ru-RU" sz="1700" b="1" dirty="0" smtClean="0">
                <a:solidFill>
                  <a:srgbClr val="0000FF"/>
                </a:solidFill>
                <a:latin typeface="Times New Roman" pitchFamily="18" charset="0"/>
                <a:cs typeface="Times New Roman" pitchFamily="18" charset="0"/>
              </a:rPr>
              <a:t>. </a:t>
            </a:r>
            <a:r>
              <a:rPr lang="ru-RU" sz="1700" b="1" dirty="0" err="1" smtClean="0">
                <a:solidFill>
                  <a:srgbClr val="0000FF"/>
                </a:solidFill>
                <a:latin typeface="Times New Roman" pitchFamily="18" charset="0"/>
                <a:cs typeface="Times New Roman" pitchFamily="18" charset="0"/>
              </a:rPr>
              <a:t>Бұл ретте</a:t>
            </a:r>
            <a:r>
              <a:rPr lang="ru-RU" sz="1700" b="1" dirty="0" smtClean="0">
                <a:solidFill>
                  <a:srgbClr val="0000FF"/>
                </a:solidFill>
                <a:latin typeface="Times New Roman" pitchFamily="18" charset="0"/>
                <a:cs typeface="Times New Roman" pitchFamily="18" charset="0"/>
              </a:rPr>
              <a:t> </a:t>
            </a:r>
            <a:r>
              <a:rPr lang="ru-RU" sz="1700" b="1" dirty="0" err="1" smtClean="0">
                <a:solidFill>
                  <a:srgbClr val="0000FF"/>
                </a:solidFill>
                <a:latin typeface="Times New Roman" pitchFamily="18" charset="0"/>
                <a:cs typeface="Times New Roman" pitchFamily="18" charset="0"/>
              </a:rPr>
              <a:t>жазу</a:t>
            </a:r>
            <a:r>
              <a:rPr lang="ru-RU" sz="1700" b="1" dirty="0" smtClean="0">
                <a:solidFill>
                  <a:srgbClr val="0000FF"/>
                </a:solidFill>
                <a:latin typeface="Times New Roman" pitchFamily="18" charset="0"/>
                <a:cs typeface="Times New Roman" pitchFamily="18" charset="0"/>
              </a:rPr>
              <a:t> </a:t>
            </a:r>
            <a:r>
              <a:rPr lang="ru-RU" sz="1700" b="1" dirty="0" err="1" smtClean="0">
                <a:solidFill>
                  <a:srgbClr val="0000FF"/>
                </a:solidFill>
                <a:latin typeface="Times New Roman" pitchFamily="18" charset="0"/>
                <a:cs typeface="Times New Roman" pitchFamily="18" charset="0"/>
              </a:rPr>
              <a:t>және оқу дағдылары үшін ең жоғары </a:t>
            </a:r>
            <a:r>
              <a:rPr lang="ru-RU" sz="1700" b="1" dirty="0" smtClean="0">
                <a:solidFill>
                  <a:srgbClr val="0000FF"/>
                </a:solidFill>
                <a:latin typeface="Times New Roman" pitchFamily="18" charset="0"/>
                <a:cs typeface="Times New Roman" pitchFamily="18" charset="0"/>
              </a:rPr>
              <a:t>балл 15 </a:t>
            </a:r>
            <a:r>
              <a:rPr lang="ru-RU" sz="1700" b="1" dirty="0" err="1" smtClean="0">
                <a:solidFill>
                  <a:srgbClr val="0000FF"/>
                </a:solidFill>
                <a:latin typeface="Times New Roman" pitchFamily="18" charset="0"/>
                <a:cs typeface="Times New Roman" pitchFamily="18" charset="0"/>
              </a:rPr>
              <a:t>баллды</a:t>
            </a:r>
            <a:r>
              <a:rPr lang="ru-RU" sz="1700" b="1" dirty="0" smtClean="0">
                <a:solidFill>
                  <a:srgbClr val="0000FF"/>
                </a:solidFill>
                <a:latin typeface="Times New Roman" pitchFamily="18" charset="0"/>
                <a:cs typeface="Times New Roman" pitchFamily="18" charset="0"/>
              </a:rPr>
              <a:t> </a:t>
            </a:r>
            <a:r>
              <a:rPr lang="ru-RU" sz="1700" b="1" dirty="0" err="1" smtClean="0">
                <a:solidFill>
                  <a:srgbClr val="0000FF"/>
                </a:solidFill>
                <a:latin typeface="Times New Roman" pitchFamily="18" charset="0"/>
                <a:cs typeface="Times New Roman" pitchFamily="18" charset="0"/>
              </a:rPr>
              <a:t>құрайды</a:t>
            </a:r>
            <a:r>
              <a:rPr lang="ru-RU" sz="1700" b="1" dirty="0" smtClean="0">
                <a:solidFill>
                  <a:srgbClr val="0000FF"/>
                </a:solidFill>
                <a:latin typeface="Times New Roman" pitchFamily="18" charset="0"/>
                <a:cs typeface="Times New Roman" pitchFamily="18" charset="0"/>
              </a:rPr>
              <a:t>. </a:t>
            </a:r>
            <a:r>
              <a:rPr lang="ru-RU" sz="1700" dirty="0" err="1" smtClean="0">
                <a:solidFill>
                  <a:srgbClr val="0000FF"/>
                </a:solidFill>
                <a:latin typeface="Times New Roman" pitchFamily="18" charset="0"/>
                <a:cs typeface="Times New Roman" pitchFamily="18" charset="0"/>
              </a:rPr>
              <a:t>Яғни, жазылым</a:t>
            </a:r>
            <a:r>
              <a:rPr lang="ru-RU" sz="1700" dirty="0" smtClean="0">
                <a:solidFill>
                  <a:srgbClr val="0000FF"/>
                </a:solidFill>
                <a:latin typeface="Times New Roman" pitchFamily="18" charset="0"/>
                <a:cs typeface="Times New Roman" pitchFamily="18" charset="0"/>
              </a:rPr>
              <a:t> мен </a:t>
            </a:r>
            <a:r>
              <a:rPr lang="ru-RU" sz="1700" dirty="0" err="1" smtClean="0">
                <a:solidFill>
                  <a:srgbClr val="0000FF"/>
                </a:solidFill>
                <a:latin typeface="Times New Roman" pitchFamily="18" charset="0"/>
                <a:cs typeface="Times New Roman" pitchFamily="18" charset="0"/>
              </a:rPr>
              <a:t>оқылым дағдыларын бағалау бойынша</a:t>
            </a:r>
            <a:r>
              <a:rPr lang="ru-RU" sz="1700" dirty="0" smtClean="0">
                <a:solidFill>
                  <a:srgbClr val="0000FF"/>
                </a:solidFill>
                <a:latin typeface="Times New Roman" pitchFamily="18" charset="0"/>
                <a:cs typeface="Times New Roman" pitchFamily="18" charset="0"/>
              </a:rPr>
              <a:t> </a:t>
            </a:r>
            <a:r>
              <a:rPr lang="ru-RU" sz="1700" dirty="0" err="1" smtClean="0">
                <a:solidFill>
                  <a:srgbClr val="0000FF"/>
                </a:solidFill>
                <a:latin typeface="Times New Roman" pitchFamily="18" charset="0"/>
                <a:cs typeface="Times New Roman" pitchFamily="18" charset="0"/>
              </a:rPr>
              <a:t>баллдарды</a:t>
            </a:r>
            <a:r>
              <a:rPr lang="ru-RU" sz="1700" dirty="0" smtClean="0">
                <a:solidFill>
                  <a:srgbClr val="0000FF"/>
                </a:solidFill>
                <a:latin typeface="Times New Roman" pitchFamily="18" charset="0"/>
                <a:cs typeface="Times New Roman" pitchFamily="18" charset="0"/>
              </a:rPr>
              <a:t> </a:t>
            </a:r>
            <a:r>
              <a:rPr lang="ru-RU" sz="1700" dirty="0" err="1" smtClean="0">
                <a:solidFill>
                  <a:srgbClr val="0000FF"/>
                </a:solidFill>
                <a:latin typeface="Times New Roman" pitchFamily="18" charset="0"/>
                <a:cs typeface="Times New Roman" pitchFamily="18" charset="0"/>
              </a:rPr>
              <a:t>бөлуді мұғалім өзі реттейді</a:t>
            </a:r>
            <a:r>
              <a:rPr lang="ru-RU" sz="1700" dirty="0" smtClean="0">
                <a:solidFill>
                  <a:srgbClr val="0000FF"/>
                </a:solidFill>
                <a:latin typeface="Times New Roman" pitchFamily="18" charset="0"/>
                <a:cs typeface="Times New Roman" pitchFamily="18" charset="0"/>
              </a:rPr>
              <a:t>. ТЖБ </a:t>
            </a:r>
            <a:r>
              <a:rPr lang="ru-RU" sz="1700" dirty="0" err="1" smtClean="0">
                <a:solidFill>
                  <a:srgbClr val="0000FF"/>
                </a:solidFill>
                <a:latin typeface="Times New Roman" pitchFamily="18" charset="0"/>
                <a:cs typeface="Times New Roman" pitchFamily="18" charset="0"/>
              </a:rPr>
              <a:t>тапсырмаларын</a:t>
            </a:r>
            <a:r>
              <a:rPr lang="ru-RU" sz="1700" dirty="0" smtClean="0">
                <a:solidFill>
                  <a:srgbClr val="0000FF"/>
                </a:solidFill>
                <a:latin typeface="Times New Roman" pitchFamily="18" charset="0"/>
                <a:cs typeface="Times New Roman" pitchFamily="18" charset="0"/>
              </a:rPr>
              <a:t> 15 </a:t>
            </a:r>
            <a:r>
              <a:rPr lang="ru-RU" sz="1700" dirty="0" err="1" smtClean="0">
                <a:solidFill>
                  <a:srgbClr val="0000FF"/>
                </a:solidFill>
                <a:latin typeface="Times New Roman" pitchFamily="18" charset="0"/>
                <a:cs typeface="Times New Roman" pitchFamily="18" charset="0"/>
              </a:rPr>
              <a:t>баллға әзірлеу ұсынылады</a:t>
            </a:r>
            <a:r>
              <a:rPr lang="ru-RU" sz="1700" dirty="0" smtClean="0">
                <a:solidFill>
                  <a:srgbClr val="0000FF"/>
                </a:solidFill>
                <a:latin typeface="Times New Roman" pitchFamily="18" charset="0"/>
                <a:cs typeface="Times New Roman" pitchFamily="18" charset="0"/>
              </a:rPr>
              <a:t>». ТЖБ </a:t>
            </a:r>
            <a:r>
              <a:rPr lang="ru-RU" sz="1700" dirty="0" err="1" smtClean="0">
                <a:solidFill>
                  <a:srgbClr val="0000FF"/>
                </a:solidFill>
                <a:latin typeface="Times New Roman" pitchFamily="18" charset="0"/>
                <a:cs typeface="Times New Roman" pitchFamily="18" charset="0"/>
              </a:rPr>
              <a:t>үшін </a:t>
            </a:r>
            <a:r>
              <a:rPr lang="ru-RU" sz="1700" dirty="0" smtClean="0">
                <a:solidFill>
                  <a:srgbClr val="0000FF"/>
                </a:solidFill>
                <a:latin typeface="Times New Roman" pitchFamily="18" charset="0"/>
                <a:cs typeface="Times New Roman" pitchFamily="18" charset="0"/>
              </a:rPr>
              <a:t>балл </a:t>
            </a:r>
            <a:r>
              <a:rPr lang="ru-RU" sz="1700" dirty="0" err="1" smtClean="0">
                <a:solidFill>
                  <a:srgbClr val="0000FF"/>
                </a:solidFill>
                <a:latin typeface="Times New Roman" pitchFamily="18" charset="0"/>
                <a:cs typeface="Times New Roman" pitchFamily="18" charset="0"/>
              </a:rPr>
              <a:t>қою кезінде</a:t>
            </a:r>
            <a:r>
              <a:rPr lang="ru-RU" sz="1700" dirty="0" smtClean="0">
                <a:solidFill>
                  <a:srgbClr val="0000FF"/>
                </a:solidFill>
                <a:latin typeface="Times New Roman" pitchFamily="18" charset="0"/>
                <a:cs typeface="Times New Roman" pitchFamily="18" charset="0"/>
              </a:rPr>
              <a:t> </a:t>
            </a:r>
            <a:r>
              <a:rPr lang="ru-RU" sz="1700" dirty="0" err="1" smtClean="0">
                <a:solidFill>
                  <a:srgbClr val="0000FF"/>
                </a:solidFill>
                <a:latin typeface="Times New Roman" pitchFamily="18" charset="0"/>
                <a:cs typeface="Times New Roman" pitchFamily="18" charset="0"/>
              </a:rPr>
              <a:t>мұғалім электрондық журналда</a:t>
            </a:r>
            <a:r>
              <a:rPr lang="ru-RU" sz="1700" dirty="0" smtClean="0">
                <a:solidFill>
                  <a:srgbClr val="0000FF"/>
                </a:solidFill>
                <a:latin typeface="Times New Roman" pitchFamily="18" charset="0"/>
                <a:cs typeface="Times New Roman" pitchFamily="18" charset="0"/>
              </a:rPr>
              <a:t> </a:t>
            </a:r>
            <a:r>
              <a:rPr lang="ru-RU" sz="1700" dirty="0" err="1" smtClean="0">
                <a:solidFill>
                  <a:srgbClr val="0000FF"/>
                </a:solidFill>
                <a:latin typeface="Times New Roman" pitchFamily="18" charset="0"/>
                <a:cs typeface="Times New Roman" pitchFamily="18" charset="0"/>
              </a:rPr>
              <a:t>ең жоғары баллды</a:t>
            </a:r>
            <a:r>
              <a:rPr lang="ru-RU" sz="1700" dirty="0" smtClean="0">
                <a:solidFill>
                  <a:srgbClr val="0000FF"/>
                </a:solidFill>
                <a:latin typeface="Times New Roman" pitchFamily="18" charset="0"/>
                <a:cs typeface="Times New Roman" pitchFamily="18" charset="0"/>
              </a:rPr>
              <a:t> </a:t>
            </a:r>
            <a:r>
              <a:rPr lang="ru-RU" sz="1700" dirty="0" err="1" smtClean="0">
                <a:solidFill>
                  <a:srgbClr val="0000FF"/>
                </a:solidFill>
                <a:latin typeface="Times New Roman" pitchFamily="18" charset="0"/>
                <a:cs typeface="Times New Roman" pitchFamily="18" charset="0"/>
              </a:rPr>
              <a:t>өзі белгілейді</a:t>
            </a:r>
            <a:r>
              <a:rPr lang="ru-RU" sz="1700" dirty="0" smtClean="0">
                <a:solidFill>
                  <a:srgbClr val="0000FF"/>
                </a:solidFill>
                <a:latin typeface="Times New Roman" pitchFamily="18" charset="0"/>
                <a:cs typeface="Times New Roman" pitchFamily="18" charset="0"/>
              </a:rPr>
              <a:t>, ал </a:t>
            </a:r>
            <a:r>
              <a:rPr lang="ru-RU" sz="1700" dirty="0" err="1" smtClean="0">
                <a:solidFill>
                  <a:srgbClr val="0000FF"/>
                </a:solidFill>
                <a:latin typeface="Times New Roman" pitchFamily="18" charset="0"/>
                <a:cs typeface="Times New Roman" pitchFamily="18" charset="0"/>
              </a:rPr>
              <a:t>жүйе пайыздық қатынаста қорытынды бағаны берілген</a:t>
            </a:r>
            <a:r>
              <a:rPr lang="ru-RU" sz="1700" dirty="0" smtClean="0">
                <a:solidFill>
                  <a:srgbClr val="0000FF"/>
                </a:solidFill>
                <a:latin typeface="Times New Roman" pitchFamily="18" charset="0"/>
                <a:cs typeface="Times New Roman" pitchFamily="18" charset="0"/>
              </a:rPr>
              <a:t> </a:t>
            </a:r>
            <a:r>
              <a:rPr lang="ru-RU" sz="1700" dirty="0" err="1" smtClean="0">
                <a:solidFill>
                  <a:srgbClr val="0000FF"/>
                </a:solidFill>
                <a:latin typeface="Times New Roman" pitchFamily="18" charset="0"/>
                <a:cs typeface="Times New Roman" pitchFamily="18" charset="0"/>
              </a:rPr>
              <a:t>ең жоғары </a:t>
            </a:r>
            <a:r>
              <a:rPr lang="ru-RU" sz="1700" dirty="0" smtClean="0">
                <a:solidFill>
                  <a:srgbClr val="0000FF"/>
                </a:solidFill>
                <a:latin typeface="Times New Roman" pitchFamily="18" charset="0"/>
                <a:cs typeface="Times New Roman" pitchFamily="18" charset="0"/>
              </a:rPr>
              <a:t>балл </a:t>
            </a:r>
            <a:r>
              <a:rPr lang="ru-RU" sz="1700" dirty="0" err="1" smtClean="0">
                <a:solidFill>
                  <a:srgbClr val="0000FF"/>
                </a:solidFill>
                <a:latin typeface="Times New Roman" pitchFamily="18" charset="0"/>
                <a:cs typeface="Times New Roman" pitchFamily="18" charset="0"/>
              </a:rPr>
              <a:t>негізінде</a:t>
            </a:r>
            <a:r>
              <a:rPr lang="ru-RU" sz="1700" dirty="0" smtClean="0">
                <a:solidFill>
                  <a:srgbClr val="0000FF"/>
                </a:solidFill>
                <a:latin typeface="Times New Roman" pitchFamily="18" charset="0"/>
                <a:cs typeface="Times New Roman" pitchFamily="18" charset="0"/>
              </a:rPr>
              <a:t> </a:t>
            </a:r>
            <a:r>
              <a:rPr lang="ru-RU" sz="1700" dirty="0" err="1" smtClean="0">
                <a:solidFill>
                  <a:srgbClr val="0000FF"/>
                </a:solidFill>
                <a:latin typeface="Times New Roman" pitchFamily="18" charset="0"/>
                <a:cs typeface="Times New Roman" pitchFamily="18" charset="0"/>
              </a:rPr>
              <a:t>есептейді</a:t>
            </a:r>
            <a:r>
              <a:rPr lang="ru-RU" sz="1700" dirty="0" smtClean="0">
                <a:solidFill>
                  <a:srgbClr val="0000FF"/>
                </a:solidFill>
                <a:latin typeface="Times New Roman" pitchFamily="18" charset="0"/>
                <a:cs typeface="Times New Roman" pitchFamily="18" charset="0"/>
              </a:rPr>
              <a:t>. </a:t>
            </a:r>
            <a:r>
              <a:rPr lang="ru-RU" sz="1700" dirty="0" err="1" smtClean="0">
                <a:solidFill>
                  <a:srgbClr val="0000FF"/>
                </a:solidFill>
                <a:latin typeface="Times New Roman" pitchFamily="18" charset="0"/>
                <a:cs typeface="Times New Roman" pitchFamily="18" charset="0"/>
              </a:rPr>
              <a:t>Сондықтан, </a:t>
            </a:r>
            <a:r>
              <a:rPr lang="ru-RU" sz="1700" b="1" dirty="0" err="1" smtClean="0">
                <a:solidFill>
                  <a:srgbClr val="FF0000"/>
                </a:solidFill>
                <a:latin typeface="Times New Roman" pitchFamily="18" charset="0"/>
                <a:cs typeface="Times New Roman" pitchFamily="18" charset="0"/>
              </a:rPr>
              <a:t>егер</a:t>
            </a:r>
            <a:r>
              <a:rPr lang="ru-RU" sz="1700" b="1" dirty="0" smtClean="0">
                <a:solidFill>
                  <a:srgbClr val="FF0000"/>
                </a:solidFill>
                <a:latin typeface="Times New Roman" pitchFamily="18" charset="0"/>
                <a:cs typeface="Times New Roman" pitchFamily="18" charset="0"/>
              </a:rPr>
              <a:t>, </a:t>
            </a:r>
            <a:r>
              <a:rPr lang="ru-RU" sz="1700" b="1" dirty="0" err="1" smtClean="0">
                <a:solidFill>
                  <a:srgbClr val="FF0000"/>
                </a:solidFill>
                <a:latin typeface="Times New Roman" pitchFamily="18" charset="0"/>
                <a:cs typeface="Times New Roman" pitchFamily="18" charset="0"/>
              </a:rPr>
              <a:t>сынып</a:t>
            </a:r>
            <a:r>
              <a:rPr lang="ru-RU" sz="1700" b="1" dirty="0" smtClean="0">
                <a:solidFill>
                  <a:srgbClr val="FF0000"/>
                </a:solidFill>
                <a:latin typeface="Times New Roman" pitchFamily="18" charset="0"/>
                <a:cs typeface="Times New Roman" pitchFamily="18" charset="0"/>
              </a:rPr>
              <a:t> </a:t>
            </a:r>
            <a:r>
              <a:rPr lang="ru-RU" sz="1700" b="1" dirty="0" err="1" smtClean="0">
                <a:solidFill>
                  <a:srgbClr val="FF0000"/>
                </a:solidFill>
                <a:latin typeface="Times New Roman" pitchFamily="18" charset="0"/>
                <a:cs typeface="Times New Roman" pitchFamily="18" charset="0"/>
              </a:rPr>
              <a:t>келіп</a:t>
            </a:r>
            <a:r>
              <a:rPr lang="ru-RU" sz="1700" b="1" dirty="0" smtClean="0">
                <a:solidFill>
                  <a:srgbClr val="FF0000"/>
                </a:solidFill>
                <a:latin typeface="Times New Roman" pitchFamily="18" charset="0"/>
                <a:cs typeface="Times New Roman" pitchFamily="18" charset="0"/>
              </a:rPr>
              <a:t> </a:t>
            </a:r>
            <a:r>
              <a:rPr lang="ru-RU" sz="1700" b="1" dirty="0" err="1" smtClean="0">
                <a:solidFill>
                  <a:srgbClr val="FF0000"/>
                </a:solidFill>
                <a:latin typeface="Times New Roman" pitchFamily="18" charset="0"/>
                <a:cs typeface="Times New Roman" pitchFamily="18" charset="0"/>
              </a:rPr>
              <a:t>оқитын </a:t>
            </a:r>
            <a:r>
              <a:rPr lang="ru-RU" sz="1700" b="1" dirty="0" smtClean="0">
                <a:solidFill>
                  <a:srgbClr val="FF0000"/>
                </a:solidFill>
                <a:latin typeface="Times New Roman" pitchFamily="18" charset="0"/>
                <a:cs typeface="Times New Roman" pitchFamily="18" charset="0"/>
              </a:rPr>
              <a:t>(</a:t>
            </a:r>
            <a:r>
              <a:rPr lang="ru-RU" sz="1700" b="1" dirty="0" err="1" smtClean="0">
                <a:solidFill>
                  <a:srgbClr val="FF0000"/>
                </a:solidFill>
                <a:latin typeface="Times New Roman" pitchFamily="18" charset="0"/>
                <a:cs typeface="Times New Roman" pitchFamily="18" charset="0"/>
              </a:rPr>
              <a:t>кезекші</a:t>
            </a:r>
            <a:r>
              <a:rPr lang="ru-RU" sz="1700" b="1" dirty="0" smtClean="0">
                <a:solidFill>
                  <a:srgbClr val="FF0000"/>
                </a:solidFill>
                <a:latin typeface="Times New Roman" pitchFamily="18" charset="0"/>
                <a:cs typeface="Times New Roman" pitchFamily="18" charset="0"/>
              </a:rPr>
              <a:t> </a:t>
            </a:r>
            <a:r>
              <a:rPr lang="ru-RU" sz="1700" b="1" dirty="0" err="1" smtClean="0">
                <a:solidFill>
                  <a:srgbClr val="FF0000"/>
                </a:solidFill>
                <a:latin typeface="Times New Roman" pitchFamily="18" charset="0"/>
                <a:cs typeface="Times New Roman" pitchFamily="18" charset="0"/>
              </a:rPr>
              <a:t>сыныптарда</a:t>
            </a:r>
            <a:r>
              <a:rPr lang="ru-RU" sz="1700" b="1" dirty="0" smtClean="0">
                <a:solidFill>
                  <a:srgbClr val="FF0000"/>
                </a:solidFill>
                <a:latin typeface="Times New Roman" pitchFamily="18" charset="0"/>
                <a:cs typeface="Times New Roman" pitchFamily="18" charset="0"/>
              </a:rPr>
              <a:t>) </a:t>
            </a:r>
            <a:r>
              <a:rPr lang="ru-RU" sz="1700" b="1" dirty="0" err="1" smtClean="0">
                <a:solidFill>
                  <a:srgbClr val="FF0000"/>
                </a:solidFill>
                <a:latin typeface="Times New Roman" pitchFamily="18" charset="0"/>
                <a:cs typeface="Times New Roman" pitchFamily="18" charset="0"/>
              </a:rPr>
              <a:t>балалар</a:t>
            </a:r>
            <a:r>
              <a:rPr lang="ru-RU" sz="1700" b="1" dirty="0" smtClean="0">
                <a:solidFill>
                  <a:srgbClr val="FF0000"/>
                </a:solidFill>
                <a:latin typeface="Times New Roman" pitchFamily="18" charset="0"/>
                <a:cs typeface="Times New Roman" pitchFamily="18" charset="0"/>
              </a:rPr>
              <a:t> </a:t>
            </a:r>
            <a:r>
              <a:rPr lang="ru-RU" sz="1700" b="1" dirty="0" err="1" smtClean="0">
                <a:solidFill>
                  <a:srgbClr val="FF0000"/>
                </a:solidFill>
                <a:latin typeface="Times New Roman" pitchFamily="18" charset="0"/>
                <a:cs typeface="Times New Roman" pitchFamily="18" charset="0"/>
              </a:rPr>
              <a:t>тобына</a:t>
            </a:r>
            <a:r>
              <a:rPr lang="ru-RU" sz="1700" b="1" dirty="0" smtClean="0">
                <a:solidFill>
                  <a:srgbClr val="FF0000"/>
                </a:solidFill>
                <a:latin typeface="Times New Roman" pitchFamily="18" charset="0"/>
                <a:cs typeface="Times New Roman" pitchFamily="18" charset="0"/>
              </a:rPr>
              <a:t> </a:t>
            </a:r>
            <a:r>
              <a:rPr lang="ru-RU" sz="1700" b="1" dirty="0" err="1" smtClean="0">
                <a:solidFill>
                  <a:srgbClr val="FF0000"/>
                </a:solidFill>
                <a:latin typeface="Times New Roman" pitchFamily="18" charset="0"/>
                <a:cs typeface="Times New Roman" pitchFamily="18" charset="0"/>
              </a:rPr>
              <a:t>және қашықтықтан білім</a:t>
            </a:r>
            <a:r>
              <a:rPr lang="ru-RU" sz="1700" b="1" dirty="0" smtClean="0">
                <a:solidFill>
                  <a:srgbClr val="FF0000"/>
                </a:solidFill>
                <a:latin typeface="Times New Roman" pitchFamily="18" charset="0"/>
                <a:cs typeface="Times New Roman" pitchFamily="18" charset="0"/>
              </a:rPr>
              <a:t> </a:t>
            </a:r>
            <a:r>
              <a:rPr lang="ru-RU" sz="1700" b="1" dirty="0" err="1" smtClean="0">
                <a:solidFill>
                  <a:srgbClr val="FF0000"/>
                </a:solidFill>
                <a:latin typeface="Times New Roman" pitchFamily="18" charset="0"/>
                <a:cs typeface="Times New Roman" pitchFamily="18" charset="0"/>
              </a:rPr>
              <a:t>алушыларға бөлінсе,</a:t>
            </a:r>
            <a:r>
              <a:rPr lang="ru-RU" sz="1700" dirty="0" err="1" smtClean="0">
                <a:solidFill>
                  <a:srgbClr val="0000FF"/>
                </a:solidFill>
                <a:latin typeface="Times New Roman" pitchFamily="18" charset="0"/>
                <a:cs typeface="Times New Roman" pitchFamily="18" charset="0"/>
              </a:rPr>
              <a:t> бұл жағдайда бір</a:t>
            </a:r>
            <a:r>
              <a:rPr lang="ru-RU" sz="1700" dirty="0" smtClean="0">
                <a:solidFill>
                  <a:srgbClr val="0000FF"/>
                </a:solidFill>
                <a:latin typeface="Times New Roman" pitchFamily="18" charset="0"/>
                <a:cs typeface="Times New Roman" pitchFamily="18" charset="0"/>
              </a:rPr>
              <a:t> </a:t>
            </a:r>
            <a:r>
              <a:rPr lang="ru-RU" sz="1700" dirty="0" err="1" smtClean="0">
                <a:solidFill>
                  <a:srgbClr val="0000FF"/>
                </a:solidFill>
                <a:latin typeface="Times New Roman" pitchFamily="18" charset="0"/>
                <a:cs typeface="Times New Roman" pitchFamily="18" charset="0"/>
              </a:rPr>
              <a:t>сыныпқа толық, бірыңғай максималды</a:t>
            </a:r>
            <a:r>
              <a:rPr lang="ru-RU" sz="1700" dirty="0" smtClean="0">
                <a:solidFill>
                  <a:srgbClr val="0000FF"/>
                </a:solidFill>
                <a:latin typeface="Times New Roman" pitchFamily="18" charset="0"/>
                <a:cs typeface="Times New Roman" pitchFamily="18" charset="0"/>
              </a:rPr>
              <a:t> балл </a:t>
            </a:r>
            <a:r>
              <a:rPr lang="ru-RU" sz="1700" dirty="0" err="1" smtClean="0">
                <a:solidFill>
                  <a:srgbClr val="0000FF"/>
                </a:solidFill>
                <a:latin typeface="Times New Roman" pitchFamily="18" charset="0"/>
                <a:cs typeface="Times New Roman" pitchFamily="18" charset="0"/>
              </a:rPr>
              <a:t>негізіндегі</a:t>
            </a:r>
            <a:r>
              <a:rPr lang="ru-RU" sz="1700" dirty="0" smtClean="0">
                <a:solidFill>
                  <a:srgbClr val="0000FF"/>
                </a:solidFill>
                <a:latin typeface="Times New Roman" pitchFamily="18" charset="0"/>
                <a:cs typeface="Times New Roman" pitchFamily="18" charset="0"/>
              </a:rPr>
              <a:t> </a:t>
            </a:r>
            <a:r>
              <a:rPr lang="ru-RU" sz="1700" dirty="0" err="1" smtClean="0">
                <a:solidFill>
                  <a:srgbClr val="0000FF"/>
                </a:solidFill>
                <a:latin typeface="Times New Roman" pitchFamily="18" charset="0"/>
                <a:cs typeface="Times New Roman" pitchFamily="18" charset="0"/>
              </a:rPr>
              <a:t>тапсырмалар</a:t>
            </a:r>
            <a:r>
              <a:rPr lang="ru-RU" sz="1700" dirty="0" smtClean="0">
                <a:solidFill>
                  <a:srgbClr val="0000FF"/>
                </a:solidFill>
                <a:latin typeface="Times New Roman" pitchFamily="18" charset="0"/>
                <a:cs typeface="Times New Roman" pitchFamily="18" charset="0"/>
              </a:rPr>
              <a:t> </a:t>
            </a:r>
            <a:r>
              <a:rPr lang="ru-RU" sz="1700" dirty="0" err="1" smtClean="0">
                <a:solidFill>
                  <a:srgbClr val="0000FF"/>
                </a:solidFill>
                <a:latin typeface="Times New Roman" pitchFamily="18" charset="0"/>
                <a:cs typeface="Times New Roman" pitchFamily="18" charset="0"/>
              </a:rPr>
              <a:t>дайындау</a:t>
            </a:r>
            <a:r>
              <a:rPr lang="ru-RU" sz="1700" dirty="0" smtClean="0">
                <a:solidFill>
                  <a:srgbClr val="0000FF"/>
                </a:solidFill>
                <a:latin typeface="Times New Roman" pitchFamily="18" charset="0"/>
                <a:cs typeface="Times New Roman" pitchFamily="18" charset="0"/>
              </a:rPr>
              <a:t> </a:t>
            </a:r>
            <a:r>
              <a:rPr lang="ru-RU" sz="1700" dirty="0" err="1" smtClean="0">
                <a:solidFill>
                  <a:srgbClr val="0000FF"/>
                </a:solidFill>
                <a:latin typeface="Times New Roman" pitchFamily="18" charset="0"/>
                <a:cs typeface="Times New Roman" pitchFamily="18" charset="0"/>
              </a:rPr>
              <a:t>ұсынылады</a:t>
            </a:r>
            <a:r>
              <a:rPr lang="ru-RU" sz="1700" dirty="0" smtClean="0">
                <a:solidFill>
                  <a:srgbClr val="0000FF"/>
                </a:solidFill>
                <a:latin typeface="Times New Roman" pitchFamily="18" charset="0"/>
                <a:cs typeface="Times New Roman" pitchFamily="18" charset="0"/>
              </a:rPr>
              <a:t>.</a:t>
            </a:r>
          </a:p>
          <a:p>
            <a:endParaRPr lang="ru-RU" sz="14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548680"/>
            <a:ext cx="8229600" cy="5458611"/>
          </a:xfrm>
        </p:spPr>
        <p:txBody>
          <a:bodyPr>
            <a:noAutofit/>
          </a:bodyPr>
          <a:lstStyle/>
          <a:p>
            <a:pPr algn="just"/>
            <a:r>
              <a:rPr lang="ru-RU" sz="1800" dirty="0" err="1" smtClean="0">
                <a:solidFill>
                  <a:srgbClr val="0000FF"/>
                </a:solidFill>
                <a:latin typeface="Times New Roman" pitchFamily="18" charset="0"/>
                <a:cs typeface="Times New Roman" pitchFamily="18" charset="0"/>
              </a:rPr>
              <a:t>Тілдік</a:t>
            </a:r>
            <a:r>
              <a:rPr lang="ru-RU" sz="1800" dirty="0" smtClean="0">
                <a:solidFill>
                  <a:srgbClr val="0000FF"/>
                </a:solidFill>
                <a:latin typeface="Times New Roman" pitchFamily="18" charset="0"/>
                <a:cs typeface="Times New Roman" pitchFamily="18" charset="0"/>
              </a:rPr>
              <a:t> </a:t>
            </a:r>
            <a:r>
              <a:rPr lang="ru-RU" sz="1800" dirty="0" err="1" smtClean="0">
                <a:solidFill>
                  <a:srgbClr val="0000FF"/>
                </a:solidFill>
                <a:latin typeface="Times New Roman" pitchFamily="18" charset="0"/>
                <a:cs typeface="Times New Roman" pitchFamily="18" charset="0"/>
              </a:rPr>
              <a:t>пәндер бойынша</a:t>
            </a:r>
            <a:r>
              <a:rPr lang="ru-RU" sz="1800" dirty="0" smtClean="0">
                <a:solidFill>
                  <a:srgbClr val="0000FF"/>
                </a:solidFill>
                <a:latin typeface="Times New Roman" pitchFamily="18" charset="0"/>
                <a:cs typeface="Times New Roman" pitchFamily="18" charset="0"/>
              </a:rPr>
              <a:t> </a:t>
            </a:r>
            <a:r>
              <a:rPr lang="ru-RU" sz="1800" dirty="0" err="1" smtClean="0">
                <a:solidFill>
                  <a:srgbClr val="0000FF"/>
                </a:solidFill>
                <a:latin typeface="Times New Roman" pitchFamily="18" charset="0"/>
                <a:cs typeface="Times New Roman" pitchFamily="18" charset="0"/>
              </a:rPr>
              <a:t>толық </a:t>
            </a:r>
            <a:r>
              <a:rPr lang="ru-RU" sz="1800" b="1" dirty="0" err="1" smtClean="0">
                <a:solidFill>
                  <a:srgbClr val="FF0000"/>
                </a:solidFill>
                <a:latin typeface="Times New Roman" pitchFamily="18" charset="0"/>
                <a:cs typeface="Times New Roman" pitchFamily="18" charset="0"/>
              </a:rPr>
              <a:t>штаттық режимде</a:t>
            </a:r>
            <a:r>
              <a:rPr lang="ru-RU" sz="1800" b="1" dirty="0" smtClean="0">
                <a:solidFill>
                  <a:srgbClr val="FF0000"/>
                </a:solidFill>
                <a:latin typeface="Times New Roman" pitchFamily="18" charset="0"/>
                <a:cs typeface="Times New Roman" pitchFamily="18" charset="0"/>
              </a:rPr>
              <a:t> </a:t>
            </a:r>
            <a:r>
              <a:rPr lang="ru-RU" sz="1800" dirty="0" err="1" smtClean="0">
                <a:solidFill>
                  <a:srgbClr val="0000FF"/>
                </a:solidFill>
                <a:latin typeface="Times New Roman" pitchFamily="18" charset="0"/>
                <a:cs typeface="Times New Roman" pitchFamily="18" charset="0"/>
              </a:rPr>
              <a:t>оқитын мектептерде</a:t>
            </a:r>
            <a:r>
              <a:rPr lang="ru-RU" sz="1800" dirty="0" smtClean="0">
                <a:solidFill>
                  <a:srgbClr val="0000FF"/>
                </a:solidFill>
                <a:latin typeface="Times New Roman" pitchFamily="18" charset="0"/>
                <a:cs typeface="Times New Roman" pitchFamily="18" charset="0"/>
              </a:rPr>
              <a:t> № 125 </a:t>
            </a:r>
            <a:r>
              <a:rPr lang="ru-RU" sz="1800" dirty="0" err="1" smtClean="0">
                <a:solidFill>
                  <a:srgbClr val="0000FF"/>
                </a:solidFill>
                <a:latin typeface="Times New Roman" pitchFamily="18" charset="0"/>
                <a:cs typeface="Times New Roman" pitchFamily="18" charset="0"/>
              </a:rPr>
              <a:t>бұйрықтың </a:t>
            </a:r>
            <a:r>
              <a:rPr lang="ru-RU" sz="1800" dirty="0" smtClean="0">
                <a:solidFill>
                  <a:srgbClr val="0000FF"/>
                </a:solidFill>
                <a:latin typeface="Times New Roman" pitchFamily="18" charset="0"/>
                <a:cs typeface="Times New Roman" pitchFamily="18" charset="0"/>
              </a:rPr>
              <a:t>18-тармағын </a:t>
            </a:r>
            <a:r>
              <a:rPr lang="ru-RU" sz="1800" dirty="0" err="1" smtClean="0">
                <a:solidFill>
                  <a:srgbClr val="0000FF"/>
                </a:solidFill>
                <a:latin typeface="Times New Roman" pitchFamily="18" charset="0"/>
                <a:cs typeface="Times New Roman" pitchFamily="18" charset="0"/>
              </a:rPr>
              <a:t>негізге</a:t>
            </a:r>
            <a:r>
              <a:rPr lang="ru-RU" sz="1800" dirty="0" smtClean="0">
                <a:solidFill>
                  <a:srgbClr val="0000FF"/>
                </a:solidFill>
                <a:latin typeface="Times New Roman" pitchFamily="18" charset="0"/>
                <a:cs typeface="Times New Roman" pitchFamily="18" charset="0"/>
              </a:rPr>
              <a:t> </a:t>
            </a:r>
            <a:r>
              <a:rPr lang="ru-RU" sz="1800" dirty="0" err="1" smtClean="0">
                <a:solidFill>
                  <a:srgbClr val="0000FF"/>
                </a:solidFill>
                <a:latin typeface="Times New Roman" pitchFamily="18" charset="0"/>
                <a:cs typeface="Times New Roman" pitchFamily="18" charset="0"/>
              </a:rPr>
              <a:t>алу</a:t>
            </a:r>
            <a:r>
              <a:rPr lang="ru-RU" sz="1800" dirty="0" smtClean="0">
                <a:solidFill>
                  <a:srgbClr val="0000FF"/>
                </a:solidFill>
                <a:latin typeface="Times New Roman" pitchFamily="18" charset="0"/>
                <a:cs typeface="Times New Roman" pitchFamily="18" charset="0"/>
              </a:rPr>
              <a:t> </a:t>
            </a:r>
            <a:r>
              <a:rPr lang="ru-RU" sz="1800" dirty="0" err="1" smtClean="0">
                <a:solidFill>
                  <a:srgbClr val="0000FF"/>
                </a:solidFill>
                <a:latin typeface="Times New Roman" pitchFamily="18" charset="0"/>
                <a:cs typeface="Times New Roman" pitchFamily="18" charset="0"/>
              </a:rPr>
              <a:t>ұсынылады</a:t>
            </a:r>
            <a:r>
              <a:rPr lang="ru-RU" sz="1800" dirty="0" smtClean="0">
                <a:solidFill>
                  <a:srgbClr val="0000FF"/>
                </a:solidFill>
                <a:latin typeface="Times New Roman" pitchFamily="18" charset="0"/>
                <a:cs typeface="Times New Roman" pitchFamily="18" charset="0"/>
              </a:rPr>
              <a:t>. </a:t>
            </a:r>
            <a:r>
              <a:rPr lang="ru-RU" sz="1800" b="1" dirty="0" err="1" smtClean="0">
                <a:solidFill>
                  <a:srgbClr val="0000FF"/>
                </a:solidFill>
                <a:latin typeface="Times New Roman" pitchFamily="18" charset="0"/>
                <a:cs typeface="Times New Roman" pitchFamily="18" charset="0"/>
              </a:rPr>
              <a:t>Бұл жағдайда тілдік</a:t>
            </a:r>
            <a:r>
              <a:rPr lang="ru-RU" sz="1800" b="1" dirty="0" smtClean="0">
                <a:solidFill>
                  <a:srgbClr val="0000FF"/>
                </a:solidFill>
                <a:latin typeface="Times New Roman" pitchFamily="18" charset="0"/>
                <a:cs typeface="Times New Roman" pitchFamily="18" charset="0"/>
              </a:rPr>
              <a:t> </a:t>
            </a:r>
            <a:r>
              <a:rPr lang="ru-RU" sz="1800" b="1" dirty="0" err="1" smtClean="0">
                <a:solidFill>
                  <a:srgbClr val="0000FF"/>
                </a:solidFill>
                <a:latin typeface="Times New Roman" pitchFamily="18" charset="0"/>
                <a:cs typeface="Times New Roman" pitchFamily="18" charset="0"/>
              </a:rPr>
              <a:t>пәндер бойынша</a:t>
            </a:r>
            <a:r>
              <a:rPr lang="ru-RU" sz="1800" b="1" dirty="0" smtClean="0">
                <a:solidFill>
                  <a:srgbClr val="0000FF"/>
                </a:solidFill>
                <a:latin typeface="Times New Roman" pitchFamily="18" charset="0"/>
                <a:cs typeface="Times New Roman" pitchFamily="18" charset="0"/>
              </a:rPr>
              <a:t> </a:t>
            </a:r>
            <a:r>
              <a:rPr lang="ru-RU" sz="1800" b="1" dirty="0" err="1" smtClean="0">
                <a:solidFill>
                  <a:srgbClr val="0000FF"/>
                </a:solidFill>
                <a:latin typeface="Times New Roman" pitchFamily="18" charset="0"/>
                <a:cs typeface="Times New Roman" pitchFamily="18" charset="0"/>
              </a:rPr>
              <a:t>жиынтық бағалау сөйлеу әрекетінің төрт түрі (тыңдалым, айтылым</a:t>
            </a:r>
            <a:r>
              <a:rPr lang="ru-RU" sz="1800" b="1" dirty="0" smtClean="0">
                <a:solidFill>
                  <a:srgbClr val="0000FF"/>
                </a:solidFill>
                <a:latin typeface="Times New Roman" pitchFamily="18" charset="0"/>
                <a:cs typeface="Times New Roman" pitchFamily="18" charset="0"/>
              </a:rPr>
              <a:t>, </a:t>
            </a:r>
            <a:r>
              <a:rPr lang="ru-RU" sz="1800" b="1" dirty="0" err="1" smtClean="0">
                <a:solidFill>
                  <a:srgbClr val="0000FF"/>
                </a:solidFill>
                <a:latin typeface="Times New Roman" pitchFamily="18" charset="0"/>
                <a:cs typeface="Times New Roman" pitchFamily="18" charset="0"/>
              </a:rPr>
              <a:t>оқылым, жазылым</a:t>
            </a:r>
            <a:r>
              <a:rPr lang="ru-RU" sz="1800" b="1" dirty="0" smtClean="0">
                <a:solidFill>
                  <a:srgbClr val="0000FF"/>
                </a:solidFill>
                <a:latin typeface="Times New Roman" pitchFamily="18" charset="0"/>
                <a:cs typeface="Times New Roman" pitchFamily="18" charset="0"/>
              </a:rPr>
              <a:t>) </a:t>
            </a:r>
            <a:r>
              <a:rPr lang="ru-RU" sz="1800" b="1" dirty="0" err="1" smtClean="0">
                <a:solidFill>
                  <a:srgbClr val="0000FF"/>
                </a:solidFill>
                <a:latin typeface="Times New Roman" pitchFamily="18" charset="0"/>
                <a:cs typeface="Times New Roman" pitchFamily="18" charset="0"/>
              </a:rPr>
              <a:t>бойынша</a:t>
            </a:r>
            <a:r>
              <a:rPr lang="ru-RU" sz="1800" b="1" dirty="0" smtClean="0">
                <a:solidFill>
                  <a:srgbClr val="0000FF"/>
                </a:solidFill>
                <a:latin typeface="Times New Roman" pitchFamily="18" charset="0"/>
                <a:cs typeface="Times New Roman" pitchFamily="18" charset="0"/>
              </a:rPr>
              <a:t> </a:t>
            </a:r>
            <a:r>
              <a:rPr lang="ru-RU" sz="1800" b="1" dirty="0" err="1" smtClean="0">
                <a:solidFill>
                  <a:srgbClr val="0000FF"/>
                </a:solidFill>
                <a:latin typeface="Times New Roman" pitchFamily="18" charset="0"/>
                <a:cs typeface="Times New Roman" pitchFamily="18" charset="0"/>
              </a:rPr>
              <a:t>жүргізіледі.</a:t>
            </a:r>
            <a:r>
              <a:rPr lang="ru-RU" sz="1800" b="1" dirty="0" smtClean="0">
                <a:solidFill>
                  <a:srgbClr val="0000FF"/>
                </a:solidFill>
                <a:latin typeface="Times New Roman" pitchFamily="18" charset="0"/>
                <a:cs typeface="Times New Roman" pitchFamily="18" charset="0"/>
              </a:rPr>
              <a:t> </a:t>
            </a:r>
            <a:r>
              <a:rPr lang="ru-RU" sz="1800" dirty="0" err="1" smtClean="0">
                <a:solidFill>
                  <a:srgbClr val="0000FF"/>
                </a:solidFill>
                <a:latin typeface="Times New Roman" pitchFamily="18" charset="0"/>
                <a:cs typeface="Times New Roman" pitchFamily="18" charset="0"/>
              </a:rPr>
              <a:t>Тыңдалым және айтылым</a:t>
            </a:r>
            <a:r>
              <a:rPr lang="ru-RU" sz="1800" dirty="0" smtClean="0">
                <a:solidFill>
                  <a:srgbClr val="0000FF"/>
                </a:solidFill>
                <a:latin typeface="Times New Roman" pitchFamily="18" charset="0"/>
                <a:cs typeface="Times New Roman" pitchFamily="18" charset="0"/>
              </a:rPr>
              <a:t> </a:t>
            </a:r>
            <a:r>
              <a:rPr lang="ru-RU" sz="1800" dirty="0" err="1" smtClean="0">
                <a:solidFill>
                  <a:srgbClr val="0000FF"/>
                </a:solidFill>
                <a:latin typeface="Times New Roman" pitchFamily="18" charset="0"/>
                <a:cs typeface="Times New Roman" pitchFamily="18" charset="0"/>
              </a:rPr>
              <a:t>дағдыларын тексеру</a:t>
            </a:r>
            <a:r>
              <a:rPr lang="ru-RU" sz="1800" dirty="0" smtClean="0">
                <a:solidFill>
                  <a:srgbClr val="0000FF"/>
                </a:solidFill>
                <a:latin typeface="Times New Roman" pitchFamily="18" charset="0"/>
                <a:cs typeface="Times New Roman" pitchFamily="18" charset="0"/>
              </a:rPr>
              <a:t> </a:t>
            </a:r>
            <a:r>
              <a:rPr lang="ru-RU" sz="1800" dirty="0" err="1" smtClean="0">
                <a:solidFill>
                  <a:srgbClr val="0000FF"/>
                </a:solidFill>
                <a:latin typeface="Times New Roman" pitchFamily="18" charset="0"/>
                <a:cs typeface="Times New Roman" pitchFamily="18" charset="0"/>
              </a:rPr>
              <a:t>жиынтық бағалауды өткізу жоспарланған апта</a:t>
            </a:r>
            <a:r>
              <a:rPr lang="ru-RU" sz="1800" dirty="0" smtClean="0">
                <a:solidFill>
                  <a:srgbClr val="0000FF"/>
                </a:solidFill>
                <a:latin typeface="Times New Roman" pitchFamily="18" charset="0"/>
                <a:cs typeface="Times New Roman" pitchFamily="18" charset="0"/>
              </a:rPr>
              <a:t> </a:t>
            </a:r>
            <a:r>
              <a:rPr lang="ru-RU" sz="1800" dirty="0" err="1" smtClean="0">
                <a:solidFill>
                  <a:srgbClr val="0000FF"/>
                </a:solidFill>
                <a:latin typeface="Times New Roman" pitchFamily="18" charset="0"/>
                <a:cs typeface="Times New Roman" pitchFamily="18" charset="0"/>
              </a:rPr>
              <a:t>бойы</a:t>
            </a:r>
            <a:r>
              <a:rPr lang="ru-RU" sz="1800" dirty="0" smtClean="0">
                <a:solidFill>
                  <a:srgbClr val="0000FF"/>
                </a:solidFill>
                <a:latin typeface="Times New Roman" pitchFamily="18" charset="0"/>
                <a:cs typeface="Times New Roman" pitchFamily="18" charset="0"/>
              </a:rPr>
              <a:t> </a:t>
            </a:r>
            <a:r>
              <a:rPr lang="ru-RU" sz="1800" dirty="0" err="1" smtClean="0">
                <a:solidFill>
                  <a:srgbClr val="0000FF"/>
                </a:solidFill>
                <a:latin typeface="Times New Roman" pitchFamily="18" charset="0"/>
                <a:cs typeface="Times New Roman" pitchFamily="18" charset="0"/>
              </a:rPr>
              <a:t>сабақтарда өткізіледі.</a:t>
            </a:r>
            <a:r>
              <a:rPr lang="ru-RU" sz="1800" dirty="0" smtClean="0">
                <a:solidFill>
                  <a:srgbClr val="0000FF"/>
                </a:solidFill>
                <a:latin typeface="Times New Roman" pitchFamily="18" charset="0"/>
                <a:cs typeface="Times New Roman" pitchFamily="18" charset="0"/>
              </a:rPr>
              <a:t> </a:t>
            </a:r>
          </a:p>
          <a:p>
            <a:r>
              <a:rPr lang="ru-RU" sz="1800" b="1" dirty="0" smtClean="0">
                <a:solidFill>
                  <a:srgbClr val="0000FF"/>
                </a:solidFill>
                <a:latin typeface="Times New Roman" pitchFamily="18" charset="0"/>
                <a:cs typeface="Times New Roman" pitchFamily="18" charset="0"/>
              </a:rPr>
              <a:t>Педагог </a:t>
            </a:r>
            <a:r>
              <a:rPr lang="ru-RU" sz="1800" b="1" dirty="0" err="1" smtClean="0">
                <a:solidFill>
                  <a:srgbClr val="0000FF"/>
                </a:solidFill>
                <a:latin typeface="Times New Roman" pitchFamily="18" charset="0"/>
                <a:cs typeface="Times New Roman" pitchFamily="18" charset="0"/>
              </a:rPr>
              <a:t>үшін келесі</a:t>
            </a:r>
            <a:r>
              <a:rPr lang="ru-RU" sz="1800" b="1" dirty="0" smtClean="0">
                <a:solidFill>
                  <a:srgbClr val="0000FF"/>
                </a:solidFill>
                <a:latin typeface="Times New Roman" pitchFamily="18" charset="0"/>
                <a:cs typeface="Times New Roman" pitchFamily="18" charset="0"/>
              </a:rPr>
              <a:t> </a:t>
            </a:r>
            <a:r>
              <a:rPr lang="ru-RU" sz="1800" b="1" dirty="0" err="1" smtClean="0">
                <a:solidFill>
                  <a:srgbClr val="0000FF"/>
                </a:solidFill>
                <a:latin typeface="Times New Roman" pitchFamily="18" charset="0"/>
                <a:cs typeface="Times New Roman" pitchFamily="18" charset="0"/>
              </a:rPr>
              <a:t>ақпаратты білу</a:t>
            </a:r>
            <a:r>
              <a:rPr lang="ru-RU" sz="1800" b="1" dirty="0" smtClean="0">
                <a:solidFill>
                  <a:srgbClr val="0000FF"/>
                </a:solidFill>
                <a:latin typeface="Times New Roman" pitchFamily="18" charset="0"/>
                <a:cs typeface="Times New Roman" pitchFamily="18" charset="0"/>
              </a:rPr>
              <a:t> </a:t>
            </a:r>
            <a:r>
              <a:rPr lang="ru-RU" sz="1800" b="1" dirty="0" err="1" smtClean="0">
                <a:solidFill>
                  <a:srgbClr val="0000FF"/>
                </a:solidFill>
                <a:latin typeface="Times New Roman" pitchFamily="18" charset="0"/>
                <a:cs typeface="Times New Roman" pitchFamily="18" charset="0"/>
              </a:rPr>
              <a:t>маңызды</a:t>
            </a:r>
            <a:r>
              <a:rPr lang="ru-RU" sz="1800" b="1" dirty="0" smtClean="0">
                <a:solidFill>
                  <a:srgbClr val="0000FF"/>
                </a:solidFill>
                <a:latin typeface="Times New Roman" pitchFamily="18" charset="0"/>
                <a:cs typeface="Times New Roman" pitchFamily="18" charset="0"/>
              </a:rPr>
              <a:t>:</a:t>
            </a:r>
          </a:p>
          <a:p>
            <a:pPr>
              <a:buNone/>
            </a:pPr>
            <a:r>
              <a:rPr lang="ru-RU" sz="1800" dirty="0" smtClean="0">
                <a:solidFill>
                  <a:srgbClr val="0000FF"/>
                </a:solidFill>
                <a:latin typeface="Times New Roman" pitchFamily="18" charset="0"/>
                <a:cs typeface="Times New Roman" pitchFamily="18" charset="0"/>
              </a:rPr>
              <a:t>1. Педагог </a:t>
            </a:r>
            <a:r>
              <a:rPr lang="ru-RU" sz="1800" dirty="0" err="1" smtClean="0">
                <a:solidFill>
                  <a:srgbClr val="0000FF"/>
                </a:solidFill>
                <a:latin typeface="Times New Roman" pitchFamily="18" charset="0"/>
                <a:cs typeface="Times New Roman" pitchFamily="18" charset="0"/>
              </a:rPr>
              <a:t>білім</a:t>
            </a:r>
            <a:r>
              <a:rPr lang="ru-RU" sz="1800" dirty="0" smtClean="0">
                <a:solidFill>
                  <a:srgbClr val="0000FF"/>
                </a:solidFill>
                <a:latin typeface="Times New Roman" pitchFamily="18" charset="0"/>
                <a:cs typeface="Times New Roman" pitchFamily="18" charset="0"/>
              </a:rPr>
              <a:t> </a:t>
            </a:r>
            <a:r>
              <a:rPr lang="ru-RU" sz="1800" dirty="0" err="1" smtClean="0">
                <a:solidFill>
                  <a:srgbClr val="0000FF"/>
                </a:solidFill>
                <a:latin typeface="Times New Roman" pitchFamily="18" charset="0"/>
                <a:cs typeface="Times New Roman" pitchFamily="18" charset="0"/>
              </a:rPr>
              <a:t>алушылардың оқу жетістіктерін</a:t>
            </a:r>
            <a:r>
              <a:rPr lang="ru-RU" sz="1800" dirty="0" smtClean="0">
                <a:solidFill>
                  <a:srgbClr val="0000FF"/>
                </a:solidFill>
                <a:latin typeface="Times New Roman" pitchFamily="18" charset="0"/>
                <a:cs typeface="Times New Roman" pitchFamily="18" charset="0"/>
              </a:rPr>
              <a:t> </a:t>
            </a:r>
            <a:r>
              <a:rPr lang="ru-RU" sz="1800" dirty="0" err="1" smtClean="0">
                <a:solidFill>
                  <a:srgbClr val="0000FF"/>
                </a:solidFill>
                <a:latin typeface="Times New Roman" pitchFamily="18" charset="0"/>
                <a:cs typeface="Times New Roman" pitchFamily="18" charset="0"/>
              </a:rPr>
              <a:t>бағалау критерийлерін</a:t>
            </a:r>
            <a:r>
              <a:rPr lang="ru-RU" sz="1800" dirty="0" smtClean="0">
                <a:solidFill>
                  <a:srgbClr val="0000FF"/>
                </a:solidFill>
                <a:latin typeface="Times New Roman" pitchFamily="18" charset="0"/>
                <a:cs typeface="Times New Roman" pitchFamily="18" charset="0"/>
              </a:rPr>
              <a:t> </a:t>
            </a:r>
            <a:r>
              <a:rPr lang="ru-RU" sz="1800" dirty="0" err="1" smtClean="0">
                <a:solidFill>
                  <a:srgbClr val="0000FF"/>
                </a:solidFill>
                <a:latin typeface="Times New Roman" pitchFamily="18" charset="0"/>
                <a:cs typeface="Times New Roman" pitchFamily="18" charset="0"/>
              </a:rPr>
              <a:t>еркін</a:t>
            </a:r>
            <a:r>
              <a:rPr lang="ru-RU" sz="1800" dirty="0" smtClean="0">
                <a:solidFill>
                  <a:srgbClr val="0000FF"/>
                </a:solidFill>
                <a:latin typeface="Times New Roman" pitchFamily="18" charset="0"/>
                <a:cs typeface="Times New Roman" pitchFamily="18" charset="0"/>
              </a:rPr>
              <a:t> </a:t>
            </a:r>
            <a:r>
              <a:rPr lang="ru-RU" sz="1800" dirty="0" err="1" smtClean="0">
                <a:solidFill>
                  <a:srgbClr val="0000FF"/>
                </a:solidFill>
                <a:latin typeface="Times New Roman" pitchFamily="18" charset="0"/>
                <a:cs typeface="Times New Roman" pitchFamily="18" charset="0"/>
              </a:rPr>
              <a:t>таңдай алады</a:t>
            </a:r>
            <a:r>
              <a:rPr lang="ru-RU" sz="1800" dirty="0" smtClean="0">
                <a:solidFill>
                  <a:srgbClr val="0000FF"/>
                </a:solidFill>
                <a:latin typeface="Times New Roman" pitchFamily="18" charset="0"/>
                <a:cs typeface="Times New Roman" pitchFamily="18" charset="0"/>
              </a:rPr>
              <a:t> </a:t>
            </a:r>
            <a:r>
              <a:rPr lang="ru-RU" sz="1800" dirty="0" err="1" smtClean="0">
                <a:solidFill>
                  <a:srgbClr val="0000FF"/>
                </a:solidFill>
                <a:latin typeface="Times New Roman" pitchFamily="18" charset="0"/>
                <a:cs typeface="Times New Roman" pitchFamily="18" charset="0"/>
              </a:rPr>
              <a:t>және өзі әзірлей алады</a:t>
            </a:r>
            <a:r>
              <a:rPr lang="ru-RU" sz="1800" dirty="0" smtClean="0">
                <a:solidFill>
                  <a:srgbClr val="0000FF"/>
                </a:solidFill>
                <a:latin typeface="Times New Roman" pitchFamily="18" charset="0"/>
                <a:cs typeface="Times New Roman" pitchFamily="18" charset="0"/>
              </a:rPr>
              <a:t>.</a:t>
            </a:r>
          </a:p>
          <a:p>
            <a:pPr>
              <a:buNone/>
            </a:pPr>
            <a:r>
              <a:rPr lang="ru-RU" sz="1800" dirty="0" smtClean="0">
                <a:solidFill>
                  <a:srgbClr val="0000FF"/>
                </a:solidFill>
                <a:latin typeface="Times New Roman" pitchFamily="18" charset="0"/>
                <a:cs typeface="Times New Roman" pitchFamily="18" charset="0"/>
              </a:rPr>
              <a:t>2. </a:t>
            </a:r>
            <a:r>
              <a:rPr lang="ru-RU" sz="1800" dirty="0" err="1" smtClean="0">
                <a:solidFill>
                  <a:srgbClr val="0000FF"/>
                </a:solidFill>
                <a:latin typeface="Times New Roman" pitchFamily="18" charset="0"/>
                <a:cs typeface="Times New Roman" pitchFamily="18" charset="0"/>
              </a:rPr>
              <a:t>Жиынтық бағалау тапсырмаларын</a:t>
            </a:r>
            <a:r>
              <a:rPr lang="ru-RU" sz="1800" dirty="0" smtClean="0">
                <a:solidFill>
                  <a:srgbClr val="0000FF"/>
                </a:solidFill>
                <a:latin typeface="Times New Roman" pitchFamily="18" charset="0"/>
                <a:cs typeface="Times New Roman" pitchFamily="18" charset="0"/>
              </a:rPr>
              <a:t> педагог </a:t>
            </a:r>
            <a:r>
              <a:rPr lang="ru-RU" sz="1800" dirty="0" err="1" smtClean="0">
                <a:solidFill>
                  <a:srgbClr val="0000FF"/>
                </a:solidFill>
                <a:latin typeface="Times New Roman" pitchFamily="18" charset="0"/>
                <a:cs typeface="Times New Roman" pitchFamily="18" charset="0"/>
              </a:rPr>
              <a:t>өзі дайындайды</a:t>
            </a:r>
            <a:r>
              <a:rPr lang="ru-RU" sz="1800" dirty="0" smtClean="0">
                <a:solidFill>
                  <a:srgbClr val="0000FF"/>
                </a:solidFill>
                <a:latin typeface="Times New Roman" pitchFamily="18" charset="0"/>
                <a:cs typeface="Times New Roman" pitchFamily="18" charset="0"/>
              </a:rPr>
              <a:t> (17-тармақ №125 </a:t>
            </a:r>
            <a:r>
              <a:rPr lang="ru-RU" sz="1800" dirty="0" err="1" smtClean="0">
                <a:solidFill>
                  <a:srgbClr val="0000FF"/>
                </a:solidFill>
                <a:latin typeface="Times New Roman" pitchFamily="18" charset="0"/>
                <a:cs typeface="Times New Roman" pitchFamily="18" charset="0"/>
              </a:rPr>
              <a:t>бұйрық</a:t>
            </a:r>
            <a:r>
              <a:rPr lang="ru-RU" sz="1800" dirty="0" smtClean="0">
                <a:solidFill>
                  <a:srgbClr val="0000FF"/>
                </a:solidFill>
                <a:latin typeface="Times New Roman" pitchFamily="18" charset="0"/>
                <a:cs typeface="Times New Roman" pitchFamily="18" charset="0"/>
              </a:rPr>
              <a:t>).</a:t>
            </a:r>
          </a:p>
          <a:p>
            <a:pPr>
              <a:buNone/>
            </a:pPr>
            <a:r>
              <a:rPr lang="ru-RU" sz="1800" dirty="0" smtClean="0">
                <a:solidFill>
                  <a:srgbClr val="0000FF"/>
                </a:solidFill>
                <a:latin typeface="Times New Roman" pitchFamily="18" charset="0"/>
                <a:cs typeface="Times New Roman" pitchFamily="18" charset="0"/>
              </a:rPr>
              <a:t>3. </a:t>
            </a:r>
            <a:r>
              <a:rPr lang="ru-RU" sz="1800" dirty="0" err="1" smtClean="0">
                <a:solidFill>
                  <a:srgbClr val="0000FF"/>
                </a:solidFill>
                <a:latin typeface="Times New Roman" pitchFamily="18" charset="0"/>
                <a:cs typeface="Times New Roman" pitchFamily="18" charset="0"/>
              </a:rPr>
              <a:t>Ағымдағы жылғы білім</a:t>
            </a:r>
            <a:r>
              <a:rPr lang="ru-RU" sz="1800" dirty="0" smtClean="0">
                <a:solidFill>
                  <a:srgbClr val="0000FF"/>
                </a:solidFill>
                <a:latin typeface="Times New Roman" pitchFamily="18" charset="0"/>
                <a:cs typeface="Times New Roman" pitchFamily="18" charset="0"/>
              </a:rPr>
              <a:t> </a:t>
            </a:r>
            <a:r>
              <a:rPr lang="ru-RU" sz="1800" dirty="0" err="1" smtClean="0">
                <a:solidFill>
                  <a:srgbClr val="0000FF"/>
                </a:solidFill>
                <a:latin typeface="Times New Roman" pitchFamily="18" charset="0"/>
                <a:cs typeface="Times New Roman" pitchFamily="18" charset="0"/>
              </a:rPr>
              <a:t>алушылардың жиынтық жұмыстары мектепте</a:t>
            </a:r>
            <a:r>
              <a:rPr lang="ru-RU" sz="1800" dirty="0" smtClean="0">
                <a:solidFill>
                  <a:srgbClr val="0000FF"/>
                </a:solidFill>
                <a:latin typeface="Times New Roman" pitchFamily="18" charset="0"/>
                <a:cs typeface="Times New Roman" pitchFamily="18" charset="0"/>
              </a:rPr>
              <a:t> </a:t>
            </a:r>
            <a:r>
              <a:rPr lang="ru-RU" sz="1800" dirty="0" err="1" smtClean="0">
                <a:solidFill>
                  <a:srgbClr val="0000FF"/>
                </a:solidFill>
                <a:latin typeface="Times New Roman" pitchFamily="18" charset="0"/>
                <a:cs typeface="Times New Roman" pitchFamily="18" charset="0"/>
              </a:rPr>
              <a:t>сол</a:t>
            </a:r>
            <a:r>
              <a:rPr lang="ru-RU" sz="1800" dirty="0" smtClean="0">
                <a:solidFill>
                  <a:srgbClr val="0000FF"/>
                </a:solidFill>
                <a:latin typeface="Times New Roman" pitchFamily="18" charset="0"/>
                <a:cs typeface="Times New Roman" pitchFamily="18" charset="0"/>
              </a:rPr>
              <a:t> </a:t>
            </a:r>
            <a:r>
              <a:rPr lang="ru-RU" sz="1800" dirty="0" err="1" smtClean="0">
                <a:solidFill>
                  <a:srgbClr val="0000FF"/>
                </a:solidFill>
                <a:latin typeface="Times New Roman" pitchFamily="18" charset="0"/>
                <a:cs typeface="Times New Roman" pitchFamily="18" charset="0"/>
              </a:rPr>
              <a:t>оқу жылы</a:t>
            </a:r>
            <a:r>
              <a:rPr lang="ru-RU" sz="1800" dirty="0" smtClean="0">
                <a:solidFill>
                  <a:srgbClr val="0000FF"/>
                </a:solidFill>
                <a:latin typeface="Times New Roman" pitchFamily="18" charset="0"/>
                <a:cs typeface="Times New Roman" pitchFamily="18" charset="0"/>
              </a:rPr>
              <a:t> </a:t>
            </a:r>
            <a:r>
              <a:rPr lang="ru-RU" sz="1800" dirty="0" err="1" smtClean="0">
                <a:solidFill>
                  <a:srgbClr val="0000FF"/>
                </a:solidFill>
                <a:latin typeface="Times New Roman" pitchFamily="18" charset="0"/>
                <a:cs typeface="Times New Roman" pitchFamily="18" charset="0"/>
              </a:rPr>
              <a:t>аяқталғанға дейін</a:t>
            </a:r>
            <a:r>
              <a:rPr lang="ru-RU" sz="1800" dirty="0" smtClean="0">
                <a:solidFill>
                  <a:srgbClr val="0000FF"/>
                </a:solidFill>
                <a:latin typeface="Times New Roman" pitchFamily="18" charset="0"/>
                <a:cs typeface="Times New Roman" pitchFamily="18" charset="0"/>
              </a:rPr>
              <a:t> </a:t>
            </a:r>
            <a:r>
              <a:rPr lang="ru-RU" sz="1800" dirty="0" err="1" smtClean="0">
                <a:solidFill>
                  <a:srgbClr val="0000FF"/>
                </a:solidFill>
                <a:latin typeface="Times New Roman" pitchFamily="18" charset="0"/>
                <a:cs typeface="Times New Roman" pitchFamily="18" charset="0"/>
              </a:rPr>
              <a:t>сақталады </a:t>
            </a:r>
            <a:r>
              <a:rPr lang="ru-RU" sz="1800" dirty="0" smtClean="0">
                <a:solidFill>
                  <a:srgbClr val="0000FF"/>
                </a:solidFill>
                <a:latin typeface="Times New Roman" pitchFamily="18" charset="0"/>
                <a:cs typeface="Times New Roman" pitchFamily="18" charset="0"/>
              </a:rPr>
              <a:t>(22-тармақ №125 </a:t>
            </a:r>
            <a:r>
              <a:rPr lang="ru-RU" sz="1800" dirty="0" err="1" smtClean="0">
                <a:solidFill>
                  <a:srgbClr val="0000FF"/>
                </a:solidFill>
                <a:latin typeface="Times New Roman" pitchFamily="18" charset="0"/>
                <a:cs typeface="Times New Roman" pitchFamily="18" charset="0"/>
              </a:rPr>
              <a:t>бұйрық</a:t>
            </a:r>
            <a:r>
              <a:rPr lang="ru-RU" sz="1800" dirty="0" smtClean="0">
                <a:solidFill>
                  <a:srgbClr val="0000FF"/>
                </a:solidFill>
                <a:latin typeface="Times New Roman" pitchFamily="18" charset="0"/>
                <a:cs typeface="Times New Roman" pitchFamily="18" charset="0"/>
              </a:rPr>
              <a:t>). </a:t>
            </a:r>
          </a:p>
          <a:p>
            <a:pPr>
              <a:buNone/>
            </a:pPr>
            <a:r>
              <a:rPr lang="ru-RU" sz="1800" dirty="0" smtClean="0">
                <a:solidFill>
                  <a:srgbClr val="0000FF"/>
                </a:solidFill>
                <a:latin typeface="Times New Roman" pitchFamily="18" charset="0"/>
                <a:cs typeface="Times New Roman" pitchFamily="18" charset="0"/>
              </a:rPr>
              <a:t>4. </a:t>
            </a:r>
            <a:r>
              <a:rPr lang="ru-RU" sz="1800" dirty="0" err="1" smtClean="0">
                <a:solidFill>
                  <a:srgbClr val="0000FF"/>
                </a:solidFill>
                <a:latin typeface="Times New Roman" pitchFamily="18" charset="0"/>
                <a:cs typeface="Times New Roman" pitchFamily="18" charset="0"/>
              </a:rPr>
              <a:t>Жиынтық бағалауды өткізуге кез</a:t>
            </a:r>
            <a:r>
              <a:rPr lang="ru-RU" sz="1800" dirty="0" smtClean="0">
                <a:solidFill>
                  <a:srgbClr val="0000FF"/>
                </a:solidFill>
                <a:latin typeface="Times New Roman" pitchFamily="18" charset="0"/>
                <a:cs typeface="Times New Roman" pitchFamily="18" charset="0"/>
              </a:rPr>
              <a:t> </a:t>
            </a:r>
            <a:r>
              <a:rPr lang="ru-RU" sz="1800" dirty="0" err="1" smtClean="0">
                <a:solidFill>
                  <a:srgbClr val="0000FF"/>
                </a:solidFill>
                <a:latin typeface="Times New Roman" pitchFamily="18" charset="0"/>
                <a:cs typeface="Times New Roman" pitchFamily="18" charset="0"/>
              </a:rPr>
              <a:t>келген</a:t>
            </a:r>
            <a:r>
              <a:rPr lang="ru-RU" sz="1800" dirty="0" smtClean="0">
                <a:solidFill>
                  <a:srgbClr val="0000FF"/>
                </a:solidFill>
                <a:latin typeface="Times New Roman" pitchFamily="18" charset="0"/>
                <a:cs typeface="Times New Roman" pitchFamily="18" charset="0"/>
              </a:rPr>
              <a:t> </a:t>
            </a:r>
            <a:r>
              <a:rPr lang="ru-RU" sz="1800" dirty="0" err="1" smtClean="0">
                <a:solidFill>
                  <a:srgbClr val="0000FF"/>
                </a:solidFill>
                <a:latin typeface="Times New Roman" pitchFamily="18" charset="0"/>
                <a:cs typeface="Times New Roman" pitchFamily="18" charset="0"/>
              </a:rPr>
              <a:t>жұмыс түрін құрал ретінде</a:t>
            </a:r>
            <a:r>
              <a:rPr lang="ru-RU" sz="1800" dirty="0" smtClean="0">
                <a:solidFill>
                  <a:srgbClr val="0000FF"/>
                </a:solidFill>
                <a:latin typeface="Times New Roman" pitchFamily="18" charset="0"/>
                <a:cs typeface="Times New Roman" pitchFamily="18" charset="0"/>
              </a:rPr>
              <a:t> </a:t>
            </a:r>
            <a:r>
              <a:rPr lang="ru-RU" sz="1800" dirty="0" err="1" smtClean="0">
                <a:solidFill>
                  <a:srgbClr val="0000FF"/>
                </a:solidFill>
                <a:latin typeface="Times New Roman" pitchFamily="18" charset="0"/>
                <a:cs typeface="Times New Roman" pitchFamily="18" charset="0"/>
              </a:rPr>
              <a:t>алуға болады</a:t>
            </a:r>
            <a:r>
              <a:rPr lang="ru-RU" sz="1800" dirty="0" smtClean="0">
                <a:solidFill>
                  <a:srgbClr val="0000FF"/>
                </a:solidFill>
                <a:latin typeface="Times New Roman" pitchFamily="18" charset="0"/>
                <a:cs typeface="Times New Roman" pitchFamily="18" charset="0"/>
              </a:rPr>
              <a:t> (диктант, </a:t>
            </a:r>
            <a:r>
              <a:rPr lang="ru-RU" sz="1800" dirty="0" err="1" smtClean="0">
                <a:solidFill>
                  <a:srgbClr val="0000FF"/>
                </a:solidFill>
                <a:latin typeface="Times New Roman" pitchFamily="18" charset="0"/>
                <a:cs typeface="Times New Roman" pitchFamily="18" charset="0"/>
              </a:rPr>
              <a:t>бақылау, жоба</a:t>
            </a:r>
            <a:r>
              <a:rPr lang="ru-RU" sz="1800" dirty="0" smtClean="0">
                <a:solidFill>
                  <a:srgbClr val="0000FF"/>
                </a:solidFill>
                <a:latin typeface="Times New Roman" pitchFamily="18" charset="0"/>
                <a:cs typeface="Times New Roman" pitchFamily="18" charset="0"/>
              </a:rPr>
              <a:t>, эссе, тест </a:t>
            </a:r>
            <a:r>
              <a:rPr lang="ru-RU" sz="1800" dirty="0" err="1" smtClean="0">
                <a:solidFill>
                  <a:srgbClr val="0000FF"/>
                </a:solidFill>
                <a:latin typeface="Times New Roman" pitchFamily="18" charset="0"/>
                <a:cs typeface="Times New Roman" pitchFamily="18" charset="0"/>
              </a:rPr>
              <a:t>және </a:t>
            </a:r>
            <a:r>
              <a:rPr lang="ru-RU" sz="1800" dirty="0" smtClean="0">
                <a:solidFill>
                  <a:srgbClr val="0000FF"/>
                </a:solidFill>
                <a:latin typeface="Times New Roman" pitchFamily="18" charset="0"/>
                <a:cs typeface="Times New Roman" pitchFamily="18" charset="0"/>
              </a:rPr>
              <a:t>т.б)</a:t>
            </a:r>
          </a:p>
          <a:p>
            <a:endParaRPr lang="ru-RU" sz="1800"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149</TotalTime>
  <Words>758</Words>
  <Application>Microsoft Office PowerPoint</Application>
  <PresentationFormat>Экран (4:3)</PresentationFormat>
  <Paragraphs>46</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Открытая</vt:lpstr>
      <vt:lpstr>Тоқсандық жиынтық бағалауды ұйымдастыру 2020-2021 оқу жылы ІІ - тоқсан</vt:lpstr>
      <vt:lpstr>Слайд 2</vt:lpstr>
      <vt:lpstr>Слайд 3</vt:lpstr>
      <vt:lpstr>Слайд 4</vt:lpstr>
      <vt:lpstr>Слайд 5</vt:lpstr>
      <vt:lpstr>Слайд 6</vt:lpstr>
      <vt:lpstr>Слайд 7</vt:lpstr>
      <vt:lpstr>Слайд 8</vt:lpstr>
      <vt:lpstr>Слайд 9</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Тоқсандық жиынтық бағалауды ұйымдастыру</dc:title>
  <dc:creator>Администратор</dc:creator>
  <cp:lastModifiedBy>Администратор</cp:lastModifiedBy>
  <cp:revision>17</cp:revision>
  <dcterms:created xsi:type="dcterms:W3CDTF">2020-10-27T10:30:27Z</dcterms:created>
  <dcterms:modified xsi:type="dcterms:W3CDTF">2021-03-02T12:04:40Z</dcterms:modified>
</cp:coreProperties>
</file>