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7" r:id="rId2"/>
    <p:sldId id="267" r:id="rId3"/>
    <p:sldId id="264" r:id="rId4"/>
    <p:sldId id="263" r:id="rId5"/>
    <p:sldId id="265" r:id="rId6"/>
    <p:sldId id="266" r:id="rId7"/>
    <p:sldId id="269" r:id="rId8"/>
    <p:sldId id="270" r:id="rId9"/>
    <p:sldId id="271" r:id="rId10"/>
    <p:sldId id="268" r:id="rId11"/>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5119" autoAdjust="0"/>
  </p:normalViewPr>
  <p:slideViewPr>
    <p:cSldViewPr>
      <p:cViewPr varScale="1">
        <p:scale>
          <a:sx n="67" d="100"/>
          <a:sy n="67" d="100"/>
        </p:scale>
        <p:origin x="139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7EAF463A-BC7C-46EE-9F1E-7F377CCA4891}" type="datetimeFigureOut">
              <a:rPr lang="en-US" smtClean="0"/>
              <a:pPr/>
              <a:t>4/7/2017</a:t>
            </a:fld>
            <a:endParaRPr lang="en-US"/>
          </a:p>
        </p:txBody>
      </p:sp>
      <p:sp>
        <p:nvSpPr>
          <p:cNvPr id="19" name="Нижний колонтитул 18"/>
          <p:cNvSpPr>
            <a:spLocks noGrp="1"/>
          </p:cNvSpPr>
          <p:nvPr>
            <p:ph type="ftr" sz="quarter" idx="11"/>
          </p:nvPr>
        </p:nvSpPr>
        <p:spPr/>
        <p:txBody>
          <a:bodyPr/>
          <a:lstStyle/>
          <a:p>
            <a:endParaRPr lang="en-US"/>
          </a:p>
        </p:txBody>
      </p:sp>
      <p:sp>
        <p:nvSpPr>
          <p:cNvPr id="27" name="Номер слайда 26"/>
          <p:cNvSpPr>
            <a:spLocks noGrp="1"/>
          </p:cNvSpPr>
          <p:nvPr>
            <p:ph type="sldNum" sz="quarter" idx="12"/>
          </p:nvPr>
        </p:nvSpPr>
        <p:spPr/>
        <p:txBody>
          <a:body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4/7/2017</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4/7/2017</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4/7/2017</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7EAF463A-BC7C-46EE-9F1E-7F377CCA4891}" type="datetimeFigureOut">
              <a:rPr lang="en-US" smtClean="0"/>
              <a:pPr/>
              <a:t>4/7/2017</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AF463A-BC7C-46EE-9F1E-7F377CCA4891}" type="datetimeFigureOut">
              <a:rPr lang="en-US" smtClean="0"/>
              <a:pPr/>
              <a:t>4/7/2017</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7EAF463A-BC7C-46EE-9F1E-7F377CCA4891}" type="datetimeFigureOut">
              <a:rPr lang="en-US" smtClean="0"/>
              <a:pPr/>
              <a:t>4/7/2017</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EAF463A-BC7C-46EE-9F1E-7F377CCA4891}" type="datetimeFigureOut">
              <a:rPr lang="en-US" smtClean="0"/>
              <a:pPr/>
              <a:t>4/7/2017</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AF463A-BC7C-46EE-9F1E-7F377CCA4891}" type="datetimeFigureOut">
              <a:rPr lang="en-US" smtClean="0"/>
              <a:pPr/>
              <a:t>4/7/2017</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AF463A-BC7C-46EE-9F1E-7F377CCA4891}" type="datetimeFigureOut">
              <a:rPr lang="en-US" smtClean="0"/>
              <a:pPr/>
              <a:t>4/7/2017</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EAF463A-BC7C-46EE-9F1E-7F377CCA4891}" type="datetimeFigureOut">
              <a:rPr lang="en-US" smtClean="0"/>
              <a:pPr/>
              <a:t>4/7/2017</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a:xfrm>
            <a:off x="8077200" y="6356350"/>
            <a:ext cx="609600" cy="365125"/>
          </a:xfrm>
        </p:spPr>
        <p:txBody>
          <a:bodyPr/>
          <a:lstStyle/>
          <a:p>
            <a:fld id="{A483448D-3A78-4528-A469-B745A65DA480}" type="slidenum">
              <a:rPr lang="en-US" smtClean="0"/>
              <a:pPr/>
              <a:t>‹#›</a:t>
            </a:fld>
            <a:endParaRPr lang="en-US"/>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EAF463A-BC7C-46EE-9F1E-7F377CCA4891}" type="datetimeFigureOut">
              <a:rPr lang="en-US" smtClean="0"/>
              <a:pPr/>
              <a:t>4/7/2017</a:t>
            </a:fld>
            <a:endParaRPr lang="en-US"/>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483448D-3A78-4528-A469-B745A65DA480}" type="slidenum">
              <a:rPr lang="en-US" smtClean="0"/>
              <a:pPr/>
              <a:t>‹#›</a:t>
            </a:fld>
            <a:endParaRPr lang="en-US"/>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905000"/>
            <a:ext cx="8382000" cy="2819400"/>
          </a:xfrm>
        </p:spPr>
        <p:txBody>
          <a:bodyPr>
            <a:normAutofit fontScale="47500" lnSpcReduction="20000"/>
            <a:scene3d>
              <a:camera prst="orthographicFront"/>
              <a:lightRig rig="flat" dir="tl">
                <a:rot lat="0" lon="0" rev="6600000"/>
              </a:lightRig>
            </a:scene3d>
            <a:sp3d extrusionH="25400" contourW="8890">
              <a:bevelT w="38100" h="31750"/>
              <a:contourClr>
                <a:schemeClr val="accent2">
                  <a:shade val="75000"/>
                </a:schemeClr>
              </a:contourClr>
            </a:sp3d>
          </a:bodyPr>
          <a:lstStyle/>
          <a:p>
            <a:pPr>
              <a:buNone/>
            </a:pPr>
            <a:endParaRPr lang="kk-KZ"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buNone/>
            </a:pPr>
            <a:endParaRPr lang="kk-KZ"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buNone/>
            </a:pPr>
            <a:r>
              <a:rPr lang="kk-KZ"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p>
          <a:p>
            <a:pPr>
              <a:buNone/>
            </a:pPr>
            <a:endParaRPr lang="kk-KZ"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buNone/>
            </a:pPr>
            <a:endParaRPr lang="kk-KZ"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buNone/>
            </a:pPr>
            <a:r>
              <a:rPr lang="kk-KZ"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r>
              <a:rPr lang="kk-KZ" sz="11400" b="1" i="1" dirty="0" smtClean="0">
                <a:ln w="11430"/>
                <a:solidFill>
                  <a:srgbClr val="7030A0"/>
                </a:solidFill>
                <a:effectLst>
                  <a:outerShdw blurRad="50800" dist="39000" dir="5460000" algn="tl">
                    <a:srgbClr val="000000">
                      <a:alpha val="38000"/>
                    </a:srgbClr>
                  </a:outerShdw>
                </a:effectLst>
              </a:rPr>
              <a:t>Ақбөкендерді  қорғау   </a:t>
            </a:r>
            <a:endParaRPr lang="ru-RU" sz="11400" b="1" i="1" dirty="0">
              <a:ln w="11430"/>
              <a:solidFill>
                <a:srgbClr val="7030A0"/>
              </a:solidFill>
              <a:effectLst>
                <a:outerShdw blurRad="50800" dist="39000" dir="5460000" algn="tl">
                  <a:srgbClr val="000000">
                    <a:alpha val="38000"/>
                  </a:srgbClr>
                </a:outerShdw>
              </a:effectLst>
            </a:endParaRPr>
          </a:p>
        </p:txBody>
      </p:sp>
    </p:spTree>
  </p:cSld>
  <p:clrMapOvr>
    <a:masterClrMapping/>
  </p:clrMapOvr>
  <p:transition>
    <p:comb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8200"/>
            <a:ext cx="8229600" cy="5486400"/>
          </a:xfrm>
        </p:spPr>
        <p:txBody>
          <a:bodyPr/>
          <a:lstStyle/>
          <a:p>
            <a:pPr>
              <a:buNone/>
            </a:pPr>
            <a:r>
              <a:rPr lang="kk-KZ" dirty="0" smtClean="0"/>
              <a:t>   </a:t>
            </a:r>
          </a:p>
          <a:p>
            <a:pPr algn="just">
              <a:buNone/>
            </a:pPr>
            <a:r>
              <a:rPr lang="kk-KZ" dirty="0" smtClean="0"/>
              <a:t>   </a:t>
            </a:r>
            <a:r>
              <a:rPr lang="kk-KZ" dirty="0" smtClean="0"/>
              <a:t>           </a:t>
            </a:r>
            <a:r>
              <a:rPr lang="kk-KZ" dirty="0" err="1" smtClean="0"/>
              <a:t>Өсiмтал</a:t>
            </a:r>
            <a:r>
              <a:rPr lang="kk-KZ" dirty="0" smtClean="0"/>
              <a:t> </a:t>
            </a:r>
            <a:r>
              <a:rPr lang="kk-KZ" dirty="0" smtClean="0"/>
              <a:t>жануар күтiмi көп, қорғауы жақсы болса, санаулы жылдардан соң саны қайта көбейiп, әлi-ақ даламыздың сәнiн келтiрер. Ертеден бері қазақ даласында халқымызбен бірге мыңдаған жыл бойы бірге жасасып келе жатқан дала тағысын, ертеңгі ұрпағымызға аманат етіп жеткізу біздің міндетіміз, ағайын! </a:t>
            </a: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09600"/>
            <a:ext cx="8229600" cy="5715000"/>
          </a:xfrm>
        </p:spPr>
        <p:txBody>
          <a:bodyPr>
            <a:normAutofit lnSpcReduction="10000"/>
          </a:bodyPr>
          <a:lstStyle/>
          <a:p>
            <a:pPr algn="just">
              <a:buNone/>
            </a:pPr>
            <a:r>
              <a:rPr lang="kk-KZ" dirty="0" smtClean="0"/>
              <a:t>     </a:t>
            </a:r>
            <a:endParaRPr lang="kk-KZ" dirty="0" smtClean="0"/>
          </a:p>
          <a:p>
            <a:pPr algn="just">
              <a:buNone/>
            </a:pPr>
            <a:endParaRPr lang="kk-KZ" dirty="0"/>
          </a:p>
          <a:p>
            <a:pPr algn="just">
              <a:buNone/>
            </a:pPr>
            <a:r>
              <a:rPr lang="kk-KZ" dirty="0" smtClean="0"/>
              <a:t>Ақбөкен</a:t>
            </a:r>
            <a:r>
              <a:rPr lang="kk-KZ" dirty="0" smtClean="0"/>
              <a:t>, киік (лат. Saiga tatarica) – жұптұяқтылар отрядының бөкендер туысына жататын, тұлғасы ірі, қойға ұқсас, дөңес тұмсықты, күйіс қайыратын түз жануары. Ақбөкеннің қазба қалдықтары плейстоцен қабатынан Батыс Англиядан Шығыс Аляскаға дейінгі аралықтан табылған. Ақбөкендер Моңғолияда, Қалмақ даласы мен Қазақстанда ғана сақталған. Республикамызда Ақбөкендердің бір-бірінен жеке дара бөлінген Бетпақдала – Арыс, Үстірт және Еділ – Жайық деген топтары мекендейді.</a:t>
            </a:r>
            <a:br>
              <a:rPr lang="kk-KZ" dirty="0" smtClean="0"/>
            </a:b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4800"/>
            <a:ext cx="8229600" cy="6019800"/>
          </a:xfrm>
        </p:spPr>
        <p:txBody>
          <a:bodyPr>
            <a:normAutofit lnSpcReduction="10000"/>
          </a:bodyPr>
          <a:lstStyle/>
          <a:p>
            <a:pPr>
              <a:buNone/>
            </a:pPr>
            <a:r>
              <a:rPr lang="ru-RU" dirty="0" smtClean="0"/>
              <a:t>     </a:t>
            </a:r>
          </a:p>
          <a:p>
            <a:pPr algn="just">
              <a:buNone/>
            </a:pPr>
            <a:r>
              <a:rPr lang="ru-RU" dirty="0" smtClean="0"/>
              <a:t> </a:t>
            </a:r>
            <a:r>
              <a:rPr lang="ru-RU" dirty="0" smtClean="0"/>
              <a:t>              </a:t>
            </a:r>
            <a:r>
              <a:rPr lang="ru-RU" dirty="0" err="1" smtClean="0"/>
              <a:t>Қазақстанның</a:t>
            </a:r>
            <a:r>
              <a:rPr lang="ru-RU" dirty="0" smtClean="0"/>
              <a:t> </a:t>
            </a:r>
            <a:r>
              <a:rPr lang="ru-RU" dirty="0" smtClean="0">
                <a:solidFill>
                  <a:srgbClr val="C00000"/>
                </a:solidFill>
              </a:rPr>
              <a:t>«</a:t>
            </a:r>
            <a:r>
              <a:rPr lang="ru-RU" dirty="0" err="1" smtClean="0">
                <a:solidFill>
                  <a:srgbClr val="C00000"/>
                </a:solidFill>
              </a:rPr>
              <a:t>Қызыл</a:t>
            </a:r>
            <a:r>
              <a:rPr lang="ru-RU" dirty="0" smtClean="0">
                <a:solidFill>
                  <a:srgbClr val="C00000"/>
                </a:solidFill>
              </a:rPr>
              <a:t> </a:t>
            </a:r>
            <a:r>
              <a:rPr lang="ru-RU" dirty="0" err="1" smtClean="0">
                <a:solidFill>
                  <a:srgbClr val="C00000"/>
                </a:solidFill>
              </a:rPr>
              <a:t>кітабы</a:t>
            </a:r>
            <a:r>
              <a:rPr lang="ru-RU" dirty="0" smtClean="0">
                <a:solidFill>
                  <a:srgbClr val="C00000"/>
                </a:solidFill>
              </a:rPr>
              <a:t>» </a:t>
            </a:r>
            <a:r>
              <a:rPr lang="ru-RU" dirty="0" smtClean="0"/>
              <a:t>– </a:t>
            </a:r>
            <a:r>
              <a:rPr lang="ru-RU" dirty="0" err="1" smtClean="0"/>
              <a:t>Қазақстан</a:t>
            </a:r>
            <a:r>
              <a:rPr lang="ru-RU" dirty="0" smtClean="0"/>
              <a:t> </a:t>
            </a:r>
            <a:r>
              <a:rPr lang="ru-RU" dirty="0" err="1" smtClean="0"/>
              <a:t>Республикасы</a:t>
            </a:r>
            <a:r>
              <a:rPr lang="ru-RU" dirty="0" smtClean="0"/>
              <a:t> </a:t>
            </a:r>
            <a:r>
              <a:rPr lang="ru-RU" dirty="0" err="1" smtClean="0"/>
              <a:t>аумағында</a:t>
            </a:r>
            <a:r>
              <a:rPr lang="ru-RU" dirty="0" smtClean="0"/>
              <a:t> </a:t>
            </a:r>
            <a:r>
              <a:rPr lang="ru-RU" dirty="0" err="1" smtClean="0"/>
              <a:t>жойылып</a:t>
            </a:r>
            <a:r>
              <a:rPr lang="ru-RU" dirty="0" smtClean="0"/>
              <a:t> кету </a:t>
            </a:r>
            <a:r>
              <a:rPr lang="ru-RU" dirty="0" err="1" smtClean="0"/>
              <a:t>қаупі</a:t>
            </a:r>
            <a:r>
              <a:rPr lang="ru-RU" dirty="0" smtClean="0"/>
              <a:t> </a:t>
            </a:r>
            <a:r>
              <a:rPr lang="ru-RU" dirty="0" err="1" smtClean="0"/>
              <a:t>төнген</a:t>
            </a:r>
            <a:r>
              <a:rPr lang="ru-RU" dirty="0" smtClean="0"/>
              <a:t> </a:t>
            </a:r>
            <a:r>
              <a:rPr lang="ru-RU" dirty="0" err="1" smtClean="0"/>
              <a:t>және</a:t>
            </a:r>
            <a:r>
              <a:rPr lang="ru-RU" dirty="0" smtClean="0"/>
              <a:t> </a:t>
            </a:r>
            <a:r>
              <a:rPr lang="ru-RU" dirty="0" err="1" smtClean="0"/>
              <a:t>сирек</a:t>
            </a:r>
            <a:r>
              <a:rPr lang="ru-RU" dirty="0" smtClean="0"/>
              <a:t> </a:t>
            </a:r>
            <a:r>
              <a:rPr lang="ru-RU" dirty="0" err="1" smtClean="0"/>
              <a:t>кездесетін</a:t>
            </a:r>
            <a:r>
              <a:rPr lang="ru-RU" dirty="0" smtClean="0"/>
              <a:t> </a:t>
            </a:r>
            <a:r>
              <a:rPr lang="ru-RU" dirty="0" err="1" smtClean="0"/>
              <a:t>жануарлар</a:t>
            </a:r>
            <a:r>
              <a:rPr lang="ru-RU" dirty="0" smtClean="0"/>
              <a:t> мен </a:t>
            </a:r>
            <a:r>
              <a:rPr lang="ru-RU" dirty="0" err="1" smtClean="0"/>
              <a:t>өсімдіктердің</a:t>
            </a:r>
            <a:r>
              <a:rPr lang="ru-RU" dirty="0" smtClean="0"/>
              <a:t> </a:t>
            </a:r>
            <a:r>
              <a:rPr lang="ru-RU" dirty="0" err="1" smtClean="0"/>
              <a:t>сипаттамасы</a:t>
            </a:r>
            <a:r>
              <a:rPr lang="ru-RU" dirty="0" smtClean="0"/>
              <a:t> </a:t>
            </a:r>
            <a:r>
              <a:rPr lang="ru-RU" dirty="0" err="1" smtClean="0"/>
              <a:t>берілген</a:t>
            </a:r>
            <a:r>
              <a:rPr lang="ru-RU" dirty="0" smtClean="0"/>
              <a:t> </a:t>
            </a:r>
            <a:r>
              <a:rPr lang="ru-RU" dirty="0" err="1" smtClean="0"/>
              <a:t>арнайы</a:t>
            </a:r>
            <a:r>
              <a:rPr lang="ru-RU" dirty="0" smtClean="0"/>
              <a:t> </a:t>
            </a:r>
            <a:r>
              <a:rPr lang="ru-RU" dirty="0" err="1" smtClean="0"/>
              <a:t>басылым</a:t>
            </a:r>
            <a:r>
              <a:rPr lang="ru-RU" dirty="0" smtClean="0"/>
              <a:t>. 1978 </a:t>
            </a:r>
            <a:r>
              <a:rPr lang="ru-RU" dirty="0" err="1" smtClean="0"/>
              <a:t>жылдан</a:t>
            </a:r>
            <a:r>
              <a:rPr lang="ru-RU" dirty="0" smtClean="0"/>
              <a:t> </a:t>
            </a:r>
            <a:r>
              <a:rPr lang="ru-RU" dirty="0" err="1" smtClean="0"/>
              <a:t>шығарыла бастады</a:t>
            </a:r>
            <a:r>
              <a:rPr lang="ru-RU" dirty="0" smtClean="0"/>
              <a:t>. </a:t>
            </a:r>
            <a:r>
              <a:rPr lang="ru-RU" dirty="0" err="1" smtClean="0"/>
              <a:t>Оның омыртқалы жануарларға арналған бірінші</a:t>
            </a:r>
            <a:r>
              <a:rPr lang="ru-RU" dirty="0" smtClean="0"/>
              <a:t> </a:t>
            </a:r>
            <a:r>
              <a:rPr lang="ru-RU" dirty="0" err="1" smtClean="0"/>
              <a:t>бөлімі жеке</a:t>
            </a:r>
            <a:r>
              <a:rPr lang="ru-RU" dirty="0" smtClean="0"/>
              <a:t> </a:t>
            </a:r>
            <a:r>
              <a:rPr lang="ru-RU" dirty="0" err="1" smtClean="0"/>
              <a:t>кітап</a:t>
            </a:r>
            <a:r>
              <a:rPr lang="ru-RU" dirty="0" smtClean="0"/>
              <a:t> </a:t>
            </a:r>
            <a:r>
              <a:rPr lang="ru-RU" dirty="0" err="1" smtClean="0"/>
              <a:t>болып</a:t>
            </a:r>
            <a:r>
              <a:rPr lang="ru-RU" dirty="0" smtClean="0"/>
              <a:t> 1978 </a:t>
            </a:r>
            <a:r>
              <a:rPr lang="ru-RU" dirty="0" err="1" smtClean="0"/>
              <a:t>жылы</a:t>
            </a:r>
            <a:r>
              <a:rPr lang="ru-RU" dirty="0" smtClean="0"/>
              <a:t> </a:t>
            </a:r>
            <a:r>
              <a:rPr lang="ru-RU" dirty="0" err="1" smtClean="0"/>
              <a:t>жарық көрді</a:t>
            </a:r>
            <a:r>
              <a:rPr lang="ru-RU" dirty="0" smtClean="0"/>
              <a:t>. </a:t>
            </a:r>
            <a:r>
              <a:rPr lang="ru-RU" dirty="0" err="1" smtClean="0"/>
              <a:t>“Қазақстанның Қызыл кітабының” екінші</a:t>
            </a:r>
            <a:r>
              <a:rPr lang="ru-RU" dirty="0" smtClean="0"/>
              <a:t> </a:t>
            </a:r>
            <a:r>
              <a:rPr lang="ru-RU" dirty="0" err="1" smtClean="0"/>
              <a:t>бөлімі </a:t>
            </a:r>
            <a:r>
              <a:rPr lang="ru-RU" dirty="0" smtClean="0"/>
              <a:t>1981 </a:t>
            </a:r>
            <a:r>
              <a:rPr lang="ru-RU" dirty="0" err="1" smtClean="0"/>
              <a:t>жылы</a:t>
            </a:r>
            <a:r>
              <a:rPr lang="ru-RU" dirty="0" smtClean="0"/>
              <a:t> </a:t>
            </a:r>
            <a:r>
              <a:rPr lang="ru-RU" dirty="0" err="1" smtClean="0"/>
              <a:t>өсімдіктерге арналып</a:t>
            </a:r>
            <a:r>
              <a:rPr lang="ru-RU" dirty="0" smtClean="0"/>
              <a:t> </a:t>
            </a:r>
            <a:r>
              <a:rPr lang="ru-RU" dirty="0" err="1" smtClean="0"/>
              <a:t>шығарылды</a:t>
            </a:r>
            <a:r>
              <a:rPr lang="ru-RU" dirty="0" smtClean="0"/>
              <a:t>. </a:t>
            </a:r>
            <a:r>
              <a:rPr lang="ru-RU" dirty="0" err="1" smtClean="0"/>
              <a:t>Үкiмет ақбөкендердi </a:t>
            </a:r>
            <a:r>
              <a:rPr lang="ru-RU" dirty="0" smtClean="0"/>
              <a:t>2006 </a:t>
            </a:r>
            <a:r>
              <a:rPr lang="ru-RU" dirty="0" err="1" smtClean="0"/>
              <a:t>жылы</a:t>
            </a:r>
            <a:r>
              <a:rPr lang="ru-RU" dirty="0" smtClean="0"/>
              <a:t> «</a:t>
            </a:r>
            <a:r>
              <a:rPr lang="ru-RU" dirty="0" err="1" smtClean="0"/>
              <a:t>Қызыл кiтапқа</a:t>
            </a:r>
            <a:r>
              <a:rPr lang="ru-RU" dirty="0" smtClean="0"/>
              <a:t>» </a:t>
            </a:r>
            <a:r>
              <a:rPr lang="ru-RU" dirty="0" err="1" smtClean="0"/>
              <a:t>ендiрдi</a:t>
            </a:r>
            <a:r>
              <a:rPr lang="ru-RU" dirty="0" smtClean="0"/>
              <a:t>. </a:t>
            </a:r>
            <a:r>
              <a:rPr lang="ru-RU" dirty="0" err="1" smtClean="0"/>
              <a:t>“Қазақстанның Қызыл кітабының” әрі танымдық, әрі тәрбиелік мәні зор</a:t>
            </a:r>
            <a:r>
              <a:rPr lang="ru-RU" dirty="0" smtClean="0"/>
              <a:t>. </a:t>
            </a:r>
            <a:r>
              <a:rPr lang="ru-RU" dirty="0" err="1" smtClean="0"/>
              <a:t>Ол</a:t>
            </a:r>
            <a:r>
              <a:rPr lang="ru-RU" dirty="0" smtClean="0"/>
              <a:t> </a:t>
            </a:r>
            <a:r>
              <a:rPr lang="ru-RU" dirty="0" err="1" smtClean="0"/>
              <a:t>жастарды</a:t>
            </a:r>
            <a:r>
              <a:rPr lang="ru-RU" dirty="0" smtClean="0"/>
              <a:t> </a:t>
            </a:r>
            <a:r>
              <a:rPr lang="ru-RU" dirty="0" err="1" smtClean="0"/>
              <a:t>табиғатты аялай</a:t>
            </a:r>
            <a:r>
              <a:rPr lang="ru-RU" dirty="0" smtClean="0"/>
              <a:t> </a:t>
            </a:r>
            <a:r>
              <a:rPr lang="ru-RU" dirty="0" err="1" smtClean="0"/>
              <a:t>білуге</a:t>
            </a:r>
            <a:r>
              <a:rPr lang="ru-RU" dirty="0" smtClean="0"/>
              <a:t>, </a:t>
            </a:r>
            <a:r>
              <a:rPr lang="ru-RU" dirty="0" err="1" smtClean="0"/>
              <a:t>оның қамқоршысы</a:t>
            </a:r>
            <a:r>
              <a:rPr lang="kk-KZ" dirty="0" smtClean="0"/>
              <a:t> болуға тәрбилейді.</a:t>
            </a:r>
            <a:endParaRPr lang="ru-RU" dirty="0" smtClean="0"/>
          </a:p>
          <a:p>
            <a:pPr algn="just"/>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943600"/>
          </a:xfrm>
        </p:spPr>
        <p:txBody>
          <a:bodyPr>
            <a:normAutofit/>
          </a:bodyPr>
          <a:lstStyle/>
          <a:p>
            <a:pPr algn="ctr" fontAlgn="base">
              <a:buNone/>
            </a:pPr>
            <a:r>
              <a:rPr lang="ru-RU" sz="3200" b="1" i="1" dirty="0" err="1" smtClean="0"/>
              <a:t>Қорғау шаралары</a:t>
            </a:r>
            <a:r>
              <a:rPr lang="ru-RU" sz="3200" b="1" i="1" dirty="0" smtClean="0"/>
              <a:t>:</a:t>
            </a:r>
            <a:endParaRPr lang="ru-RU" sz="3200" i="1" dirty="0" smtClean="0"/>
          </a:p>
          <a:p>
            <a:pPr fontAlgn="base"/>
            <a:r>
              <a:rPr lang="ru-RU" dirty="0" err="1" smtClean="0"/>
              <a:t>Ақбөкенді атып</a:t>
            </a:r>
            <a:r>
              <a:rPr lang="ru-RU" dirty="0" smtClean="0"/>
              <a:t> </a:t>
            </a:r>
            <a:r>
              <a:rPr lang="ru-RU" dirty="0" err="1" smtClean="0"/>
              <a:t>еті</a:t>
            </a:r>
            <a:r>
              <a:rPr lang="ru-RU" dirty="0" smtClean="0"/>
              <a:t> мен </a:t>
            </a:r>
            <a:r>
              <a:rPr lang="ru-RU" dirty="0" err="1" smtClean="0"/>
              <a:t>мүйізін сататын</a:t>
            </a:r>
            <a:r>
              <a:rPr lang="ru-RU" dirty="0" smtClean="0"/>
              <a:t> </a:t>
            </a:r>
            <a:r>
              <a:rPr lang="ru-RU" dirty="0" err="1" smtClean="0"/>
              <a:t>қарақшыларға</a:t>
            </a:r>
            <a:r>
              <a:rPr lang="ru-RU" dirty="0" smtClean="0"/>
              <a:t>  </a:t>
            </a:r>
            <a:r>
              <a:rPr lang="ru-RU" dirty="0" err="1" smtClean="0"/>
              <a:t>айыппұл және тиым</a:t>
            </a:r>
            <a:r>
              <a:rPr lang="ru-RU" dirty="0" smtClean="0"/>
              <a:t> салу.</a:t>
            </a:r>
          </a:p>
          <a:p>
            <a:pPr lvl="0" fontAlgn="base"/>
            <a:r>
              <a:rPr lang="ru-RU" dirty="0" err="1" smtClean="0"/>
              <a:t>Жануарды</a:t>
            </a:r>
            <a:r>
              <a:rPr lang="ru-RU" dirty="0" smtClean="0"/>
              <a:t> </a:t>
            </a:r>
            <a:r>
              <a:rPr lang="ru-RU" dirty="0" err="1" smtClean="0"/>
              <a:t>қорғау мекемесі</a:t>
            </a:r>
            <a:r>
              <a:rPr lang="ru-RU" dirty="0" smtClean="0"/>
              <a:t> </a:t>
            </a:r>
            <a:r>
              <a:rPr lang="ru-RU" dirty="0" err="1" smtClean="0"/>
              <a:t>жұмысшыларына еркін</a:t>
            </a:r>
            <a:r>
              <a:rPr lang="ru-RU" dirty="0" smtClean="0"/>
              <a:t> </a:t>
            </a:r>
            <a:r>
              <a:rPr lang="ru-RU" dirty="0" err="1" smtClean="0"/>
              <a:t>жүре алатын</a:t>
            </a:r>
            <a:r>
              <a:rPr lang="ru-RU" dirty="0" smtClean="0"/>
              <a:t> авто- </a:t>
            </a:r>
            <a:r>
              <a:rPr lang="ru-RU" dirty="0" err="1" smtClean="0"/>
              <a:t>көліктер және   басқада  </a:t>
            </a:r>
            <a:r>
              <a:rPr lang="ru-RU" dirty="0" smtClean="0"/>
              <a:t>мотоцикл </a:t>
            </a:r>
            <a:r>
              <a:rPr lang="ru-RU" dirty="0" err="1" smtClean="0"/>
              <a:t>бөлу түрлерімен қамтамасыз ету</a:t>
            </a:r>
            <a:r>
              <a:rPr lang="ru-RU" dirty="0" smtClean="0"/>
              <a:t>.</a:t>
            </a:r>
          </a:p>
          <a:p>
            <a:pPr fontAlgn="base"/>
            <a:r>
              <a:rPr lang="ru-RU" dirty="0" err="1" smtClean="0"/>
              <a:t>Ақбөкенді  қорғау туралы</a:t>
            </a:r>
            <a:r>
              <a:rPr lang="ru-RU" dirty="0" smtClean="0"/>
              <a:t> </a:t>
            </a:r>
            <a:r>
              <a:rPr lang="ru-RU" dirty="0" err="1" smtClean="0"/>
              <a:t>плакаттарды</a:t>
            </a:r>
            <a:r>
              <a:rPr lang="ru-RU" dirty="0" smtClean="0"/>
              <a:t> </a:t>
            </a:r>
            <a:r>
              <a:rPr lang="ru-RU" dirty="0" err="1" smtClean="0"/>
              <a:t>көптеп шығару.</a:t>
            </a:r>
            <a:endParaRPr lang="ru-RU" dirty="0" smtClean="0"/>
          </a:p>
          <a:p>
            <a:pPr lvl="0" fontAlgn="base"/>
            <a:r>
              <a:rPr lang="ru-RU" dirty="0" err="1" smtClean="0"/>
              <a:t>Халық арасында</a:t>
            </a:r>
            <a:r>
              <a:rPr lang="ru-RU" dirty="0" smtClean="0"/>
              <a:t> </a:t>
            </a:r>
            <a:r>
              <a:rPr lang="ru-RU" dirty="0" err="1" smtClean="0"/>
              <a:t>үгіт насихат</a:t>
            </a:r>
            <a:r>
              <a:rPr lang="ru-RU" dirty="0" smtClean="0"/>
              <a:t> </a:t>
            </a:r>
            <a:r>
              <a:rPr lang="ru-RU" dirty="0" err="1" smtClean="0"/>
              <a:t>жұмыстарын жүргізуді күшейту.</a:t>
            </a:r>
            <a:endParaRPr lang="ru-RU" dirty="0" smtClean="0"/>
          </a:p>
          <a:p>
            <a:pPr lvl="0" fontAlgn="base"/>
            <a:r>
              <a:rPr lang="ru-RU" dirty="0" err="1" smtClean="0"/>
              <a:t>Жергілікті</a:t>
            </a:r>
            <a:r>
              <a:rPr lang="ru-RU" dirty="0" smtClean="0"/>
              <a:t> </a:t>
            </a:r>
            <a:r>
              <a:rPr lang="ru-RU" dirty="0" err="1" smtClean="0"/>
              <a:t>аймақта киіктің өсімталдығына </a:t>
            </a:r>
            <a:r>
              <a:rPr lang="ru-RU" dirty="0" smtClean="0"/>
              <a:t>мониторинг </a:t>
            </a:r>
            <a:r>
              <a:rPr lang="ru-RU" dirty="0" err="1" smtClean="0"/>
              <a:t>жасап</a:t>
            </a:r>
            <a:r>
              <a:rPr lang="ru-RU" dirty="0" smtClean="0"/>
              <a:t> </a:t>
            </a:r>
            <a:r>
              <a:rPr lang="ru-RU" dirty="0" err="1" smtClean="0"/>
              <a:t>отыру</a:t>
            </a:r>
            <a:r>
              <a:rPr lang="ru-RU" dirty="0" smtClean="0"/>
              <a:t>.</a:t>
            </a:r>
          </a:p>
          <a:p>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152400"/>
            <a:ext cx="7620000" cy="2895600"/>
          </a:xfrm>
        </p:spPr>
        <p:txBody>
          <a:bodyPr>
            <a:noAutofit/>
          </a:bodyPr>
          <a:lstStyle/>
          <a:p>
            <a:pPr algn="just"/>
            <a:r>
              <a:rPr lang="ru-RU" sz="1800" dirty="0" smtClean="0">
                <a:solidFill>
                  <a:schemeClr val="tx1"/>
                </a:solidFill>
                <a:latin typeface="Times New Roman" pitchFamily="18" charset="0"/>
                <a:cs typeface="Times New Roman" pitchFamily="18" charset="0"/>
              </a:rPr>
              <a:t/>
            </a:r>
            <a:br>
              <a:rPr lang="ru-RU" sz="1800" dirty="0" smtClean="0">
                <a:solidFill>
                  <a:schemeClr val="tx1"/>
                </a:solidFill>
                <a:latin typeface="Times New Roman" pitchFamily="18" charset="0"/>
                <a:cs typeface="Times New Roman" pitchFamily="18" charset="0"/>
              </a:rPr>
            </a:br>
            <a:r>
              <a:rPr lang="ru-RU" sz="1800" dirty="0" smtClean="0">
                <a:solidFill>
                  <a:schemeClr val="tx1"/>
                </a:solidFill>
                <a:latin typeface="Times New Roman" pitchFamily="18" charset="0"/>
                <a:cs typeface="Times New Roman" pitchFamily="18" charset="0"/>
              </a:rPr>
              <a:t/>
            </a:r>
            <a:br>
              <a:rPr lang="ru-RU" sz="1800" dirty="0" smtClean="0">
                <a:solidFill>
                  <a:schemeClr val="tx1"/>
                </a:solidFill>
                <a:latin typeface="Times New Roman" pitchFamily="18" charset="0"/>
                <a:cs typeface="Times New Roman" pitchFamily="18" charset="0"/>
              </a:rPr>
            </a:b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Бетпақдаладағы</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ақбөкендер</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өсімдіктің</a:t>
            </a:r>
            <a:r>
              <a:rPr lang="ru-RU" sz="1800" dirty="0" smtClean="0">
                <a:solidFill>
                  <a:schemeClr val="tx1"/>
                </a:solidFill>
                <a:latin typeface="Times New Roman" pitchFamily="18" charset="0"/>
                <a:cs typeface="Times New Roman" pitchFamily="18" charset="0"/>
              </a:rPr>
              <a:t> 81 </a:t>
            </a:r>
            <a:r>
              <a:rPr lang="ru-RU" sz="1800" dirty="0" err="1" smtClean="0">
                <a:solidFill>
                  <a:schemeClr val="tx1"/>
                </a:solidFill>
                <a:latin typeface="Times New Roman" pitchFamily="18" charset="0"/>
                <a:cs typeface="Times New Roman" pitchFamily="18" charset="0"/>
              </a:rPr>
              <a:t>түрімен</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қоректенеді</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Олар</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әр түрлі шөптерді жылдың мезгіліне</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қарай таңдап жейді</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Көктемгі айларда</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киіктер</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ақселеу </a:t>
            </a:r>
            <a:r>
              <a:rPr lang="ru-RU" sz="1800" dirty="0" smtClean="0">
                <a:solidFill>
                  <a:schemeClr val="tx1"/>
                </a:solidFill>
                <a:latin typeface="Times New Roman" pitchFamily="18" charset="0"/>
                <a:cs typeface="Times New Roman" pitchFamily="18" charset="0"/>
              </a:rPr>
              <a:t>мен </a:t>
            </a:r>
            <a:r>
              <a:rPr lang="ru-RU" sz="1800" dirty="0" err="1" smtClean="0">
                <a:solidFill>
                  <a:schemeClr val="tx1"/>
                </a:solidFill>
                <a:latin typeface="Times New Roman" pitchFamily="18" charset="0"/>
                <a:cs typeface="Times New Roman" pitchFamily="18" charset="0"/>
              </a:rPr>
              <a:t>құрақты қорек етеді</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Жаз</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айларындағы аптаптарда</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жапырақты шөптер қурап кетеді</a:t>
            </a:r>
            <a:r>
              <a:rPr lang="ru-RU" sz="1800" dirty="0" smtClean="0">
                <a:solidFill>
                  <a:schemeClr val="tx1"/>
                </a:solidFill>
                <a:latin typeface="Times New Roman" pitchFamily="18" charset="0"/>
                <a:cs typeface="Times New Roman" pitchFamily="18" charset="0"/>
              </a:rPr>
              <a:t> де, </a:t>
            </a:r>
            <a:r>
              <a:rPr lang="ru-RU" sz="1800" dirty="0" err="1" smtClean="0">
                <a:solidFill>
                  <a:schemeClr val="tx1"/>
                </a:solidFill>
                <a:latin typeface="Times New Roman" pitchFamily="18" charset="0"/>
                <a:cs typeface="Times New Roman" pitchFamily="18" charset="0"/>
              </a:rPr>
              <a:t>жануарлар</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жусан</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қырықбуын, шиді</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оттайды</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Қыс кездерінде</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киіктер</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қарын жел</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үрлеп кеткен</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жоталардың жонынан</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азық тауып</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жейді</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Ауыл</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маңайындағы маялап</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үйілген құрғақ шөпті олар</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жей</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алмайды</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өйткені танаулары</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кедергі</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жасайды</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Киіктер</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шөпті жерден</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жұлып жеуге</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ғана дағдыланған, сондықтан елді</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мекендерге</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жақындап баратын</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болса</a:t>
            </a:r>
            <a:r>
              <a:rPr lang="ru-RU" sz="1800" dirty="0" smtClean="0">
                <a:solidFill>
                  <a:schemeClr val="tx1"/>
                </a:solidFill>
                <a:latin typeface="Times New Roman" pitchFamily="18" charset="0"/>
                <a:cs typeface="Times New Roman" pitchFamily="18" charset="0"/>
              </a:rPr>
              <a:t>, тек </a:t>
            </a:r>
            <a:r>
              <a:rPr lang="ru-RU" sz="1800" dirty="0" err="1" smtClean="0">
                <a:solidFill>
                  <a:schemeClr val="tx1"/>
                </a:solidFill>
                <a:latin typeface="Times New Roman" pitchFamily="18" charset="0"/>
                <a:cs typeface="Times New Roman" pitchFamily="18" charset="0"/>
              </a:rPr>
              <a:t>қар астындағы күздік бидайды</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тебіндеп</a:t>
            </a:r>
            <a:r>
              <a:rPr lang="ru-RU" sz="1800" dirty="0" smtClean="0">
                <a:solidFill>
                  <a:schemeClr val="tx1"/>
                </a:solidFill>
                <a:latin typeface="Times New Roman" pitchFamily="18" charset="0"/>
                <a:cs typeface="Times New Roman" pitchFamily="18" charset="0"/>
              </a:rPr>
              <a:t> </a:t>
            </a:r>
            <a:r>
              <a:rPr lang="ru-RU" sz="1800" dirty="0" err="1" smtClean="0">
                <a:solidFill>
                  <a:schemeClr val="tx1"/>
                </a:solidFill>
                <a:latin typeface="Times New Roman" pitchFamily="18" charset="0"/>
                <a:cs typeface="Times New Roman" pitchFamily="18" charset="0"/>
              </a:rPr>
              <a:t>азықтану үшін барады</a:t>
            </a:r>
            <a:r>
              <a:rPr lang="ru-RU" sz="1800" dirty="0" smtClean="0">
                <a:solidFill>
                  <a:schemeClr val="tx1"/>
                </a:solidFill>
                <a:latin typeface="Times New Roman" pitchFamily="18" charset="0"/>
                <a:cs typeface="Times New Roman" pitchFamily="18" charset="0"/>
              </a:rPr>
              <a:t>.</a:t>
            </a:r>
            <a:endParaRPr lang="ru-RU" sz="1800" dirty="0">
              <a:solidFill>
                <a:schemeClr val="tx1"/>
              </a:solidFill>
              <a:latin typeface="Times New Roman" pitchFamily="18" charset="0"/>
              <a:cs typeface="Times New Roman" pitchFamily="18" charset="0"/>
            </a:endParaRPr>
          </a:p>
        </p:txBody>
      </p:sp>
      <p:pic>
        <p:nvPicPr>
          <p:cNvPr id="4" name="Содержимое 3" descr="ақбөкен"/>
          <p:cNvPicPr>
            <a:picLocks noGrp="1"/>
          </p:cNvPicPr>
          <p:nvPr>
            <p:ph idx="1"/>
          </p:nvPr>
        </p:nvPicPr>
        <p:blipFill>
          <a:blip r:embed="rId2"/>
          <a:srcRect/>
          <a:stretch>
            <a:fillRect/>
          </a:stretch>
        </p:blipFill>
        <p:spPr bwMode="auto">
          <a:xfrm>
            <a:off x="1828800" y="3429000"/>
            <a:ext cx="5486400" cy="2971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04800"/>
            <a:ext cx="8229600" cy="1828800"/>
          </a:xfrm>
        </p:spPr>
        <p:txBody>
          <a:bodyPr>
            <a:normAutofit fontScale="90000"/>
          </a:bodyPr>
          <a:lstStyle/>
          <a:p>
            <a:pPr algn="just"/>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       </a:t>
            </a:r>
            <a:br>
              <a:rPr lang="ru-RU" sz="2200" dirty="0" smtClean="0">
                <a:latin typeface="Times New Roman" pitchFamily="18" charset="0"/>
                <a:cs typeface="Times New Roman" pitchFamily="18" charset="0"/>
              </a:rPr>
            </a:br>
            <a:r>
              <a:rPr lang="ru-RU" sz="2200" dirty="0">
                <a:latin typeface="Times New Roman" pitchFamily="18" charset="0"/>
                <a:cs typeface="Times New Roman" pitchFamily="18" charset="0"/>
              </a:rPr>
              <a:t> </a:t>
            </a:r>
            <a:r>
              <a:rPr lang="ru-RU" sz="2200" dirty="0" smtClean="0">
                <a:latin typeface="Times New Roman" pitchFamily="18" charset="0"/>
                <a:cs typeface="Times New Roman" pitchFamily="18" charset="0"/>
              </a:rPr>
              <a:t>   </a:t>
            </a:r>
            <a:br>
              <a:rPr lang="ru-RU" sz="2200" dirty="0" smtClean="0">
                <a:latin typeface="Times New Roman" pitchFamily="18" charset="0"/>
                <a:cs typeface="Times New Roman" pitchFamily="18" charset="0"/>
              </a:rPr>
            </a:br>
            <a:r>
              <a:rPr lang="ru-RU" sz="2200" dirty="0" err="1" smtClean="0">
                <a:latin typeface="Times New Roman" pitchFamily="18" charset="0"/>
                <a:cs typeface="Times New Roman" pitchFamily="18" charset="0"/>
              </a:rPr>
              <a:t>Үкiмет</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ақбөкендердi</a:t>
            </a:r>
            <a:r>
              <a:rPr lang="ru-RU" sz="2200" dirty="0" smtClean="0">
                <a:latin typeface="Times New Roman" pitchFamily="18" charset="0"/>
                <a:cs typeface="Times New Roman" pitchFamily="18" charset="0"/>
              </a:rPr>
              <a:t> 2006 </a:t>
            </a:r>
            <a:r>
              <a:rPr lang="ru-RU" sz="2200" dirty="0" err="1" smtClean="0">
                <a:latin typeface="Times New Roman" pitchFamily="18" charset="0"/>
                <a:cs typeface="Times New Roman" pitchFamily="18" charset="0"/>
              </a:rPr>
              <a:t>жылы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Қызыл</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кiтапқа</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ендiрдi</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Және сол</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жылы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жан-жануарларды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қорғау мақсатында бюджеттен</a:t>
            </a:r>
            <a:r>
              <a:rPr lang="ru-RU" sz="2200" dirty="0" smtClean="0">
                <a:latin typeface="Times New Roman" pitchFamily="18" charset="0"/>
                <a:cs typeface="Times New Roman" pitchFamily="18" charset="0"/>
              </a:rPr>
              <a:t> 200 миллион </a:t>
            </a:r>
            <a:r>
              <a:rPr lang="ru-RU" sz="2200" dirty="0" err="1" smtClean="0">
                <a:latin typeface="Times New Roman" pitchFamily="18" charset="0"/>
                <a:cs typeface="Times New Roman" pitchFamily="18" charset="0"/>
              </a:rPr>
              <a:t>қаржы бөлдi</a:t>
            </a:r>
            <a:r>
              <a:rPr lang="ru-RU" sz="2200" dirty="0" smtClean="0">
                <a:latin typeface="Times New Roman" pitchFamily="18" charset="0"/>
                <a:cs typeface="Times New Roman" pitchFamily="18" charset="0"/>
              </a:rPr>
              <a:t>. Ал </a:t>
            </a:r>
            <a:r>
              <a:rPr lang="ru-RU" sz="2200" dirty="0" err="1" smtClean="0">
                <a:latin typeface="Times New Roman" pitchFamily="18" charset="0"/>
                <a:cs typeface="Times New Roman" pitchFamily="18" charset="0"/>
              </a:rPr>
              <a:t>үстiмiздегi жылы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бұл қаржыны </a:t>
            </a:r>
            <a:r>
              <a:rPr lang="ru-RU" sz="2200" dirty="0" smtClean="0">
                <a:latin typeface="Times New Roman" pitchFamily="18" charset="0"/>
                <a:cs typeface="Times New Roman" pitchFamily="18" charset="0"/>
              </a:rPr>
              <a:t>270 </a:t>
            </a:r>
            <a:r>
              <a:rPr lang="ru-RU" sz="2200" dirty="0" err="1" smtClean="0">
                <a:latin typeface="Times New Roman" pitchFamily="18" charset="0"/>
                <a:cs typeface="Times New Roman" pitchFamily="18" charset="0"/>
              </a:rPr>
              <a:t>миллионға жеткiзiп</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отыр</a:t>
            </a:r>
            <a:r>
              <a:rPr lang="ru-RU" sz="2200" dirty="0" smtClean="0">
                <a:latin typeface="Times New Roman" pitchFamily="18" charset="0"/>
                <a:cs typeface="Times New Roman" pitchFamily="18" charset="0"/>
              </a:rPr>
              <a:t>.</a:t>
            </a:r>
            <a:r>
              <a:rPr lang="ru-RU" dirty="0" smtClean="0"/>
              <a:t/>
            </a:r>
            <a:br>
              <a:rPr lang="ru-RU" dirty="0" smtClean="0"/>
            </a:br>
            <a:endParaRPr lang="ru-RU" dirty="0"/>
          </a:p>
        </p:txBody>
      </p:sp>
      <p:pic>
        <p:nvPicPr>
          <p:cNvPr id="4" name="Содержимое 3" descr="Ақбөкен"/>
          <p:cNvPicPr>
            <a:picLocks noGrp="1"/>
          </p:cNvPicPr>
          <p:nvPr>
            <p:ph idx="1"/>
          </p:nvPr>
        </p:nvPicPr>
        <p:blipFill>
          <a:blip r:embed="rId2"/>
          <a:srcRect/>
          <a:stretch>
            <a:fillRect/>
          </a:stretch>
        </p:blipFill>
        <p:spPr bwMode="auto">
          <a:xfrm>
            <a:off x="1905000" y="1981200"/>
            <a:ext cx="5334000" cy="4343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http://islam.kz/uploads/images/pKf/8dt/eJOLR6LFpzy3wc0C-md.jpg"/>
          <p:cNvPicPr>
            <a:picLocks noGrp="1"/>
          </p:cNvPicPr>
          <p:nvPr>
            <p:ph idx="1"/>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791200"/>
          </a:xfrm>
        </p:spPr>
        <p:txBody>
          <a:bodyPr>
            <a:normAutofit fontScale="85000" lnSpcReduction="20000"/>
          </a:bodyPr>
          <a:lstStyle/>
          <a:p>
            <a:pPr>
              <a:buNone/>
            </a:pPr>
            <a:r>
              <a:rPr lang="kk-KZ" dirty="0" smtClean="0"/>
              <a:t>Арқаның Бетпақ деген даласы бар, </a:t>
            </a:r>
            <a:endParaRPr lang="ru-RU" dirty="0" smtClean="0"/>
          </a:p>
          <a:p>
            <a:pPr>
              <a:buNone/>
            </a:pPr>
            <a:r>
              <a:rPr lang="kk-KZ" dirty="0" smtClean="0"/>
              <a:t>Бетпақ шөл, ойлы-қырлы панасы бар. </a:t>
            </a:r>
            <a:endParaRPr lang="ru-RU" dirty="0" smtClean="0"/>
          </a:p>
          <a:p>
            <a:pPr>
              <a:buNone/>
            </a:pPr>
            <a:r>
              <a:rPr lang="kk-KZ" dirty="0" smtClean="0"/>
              <a:t>Сол жерде ел жоқ, көл жоқ өсіп-өнген, </a:t>
            </a:r>
            <a:endParaRPr lang="ru-RU" dirty="0" smtClean="0"/>
          </a:p>
          <a:p>
            <a:pPr>
              <a:buNone/>
            </a:pPr>
            <a:r>
              <a:rPr lang="kk-KZ" dirty="0" smtClean="0"/>
              <a:t>Жәндіктің киік деген баласы бар...</a:t>
            </a:r>
            <a:endParaRPr lang="ru-RU" dirty="0" smtClean="0"/>
          </a:p>
          <a:p>
            <a:pPr>
              <a:buNone/>
            </a:pPr>
            <a:r>
              <a:rPr lang="kk-KZ" dirty="0" smtClean="0"/>
              <a:t>Киікті қазақ және дейді бөкен, </a:t>
            </a:r>
            <a:endParaRPr lang="ru-RU" dirty="0" smtClean="0"/>
          </a:p>
          <a:p>
            <a:pPr>
              <a:buNone/>
            </a:pPr>
            <a:r>
              <a:rPr lang="kk-KZ" dirty="0" smtClean="0"/>
              <a:t>Бетпақты байғұс бөкен қылған мекен. </a:t>
            </a:r>
            <a:endParaRPr lang="ru-RU" dirty="0" smtClean="0"/>
          </a:p>
          <a:p>
            <a:pPr>
              <a:buNone/>
            </a:pPr>
            <a:r>
              <a:rPr lang="kk-KZ" dirty="0" smtClean="0"/>
              <a:t>Киікті атып аңшы өлтіргенде, </a:t>
            </a:r>
            <a:endParaRPr lang="ru-RU" dirty="0" smtClean="0"/>
          </a:p>
          <a:p>
            <a:pPr>
              <a:buNone/>
            </a:pPr>
            <a:r>
              <a:rPr lang="kk-KZ" dirty="0" smtClean="0"/>
              <a:t>Жазықсыз жан өлді деп ойлай ма екен...</a:t>
            </a:r>
            <a:endParaRPr lang="ru-RU" dirty="0" smtClean="0"/>
          </a:p>
          <a:p>
            <a:pPr>
              <a:buNone/>
            </a:pPr>
            <a:r>
              <a:rPr lang="kk-KZ" dirty="0" smtClean="0"/>
              <a:t>Бөкеннен сұлу аңды мен көрмедім, </a:t>
            </a:r>
            <a:endParaRPr lang="ru-RU" dirty="0" smtClean="0"/>
          </a:p>
          <a:p>
            <a:pPr>
              <a:buNone/>
            </a:pPr>
            <a:r>
              <a:rPr lang="kk-KZ" dirty="0" smtClean="0"/>
              <a:t>Басқаға жануарды-ау теңгермедім. </a:t>
            </a:r>
            <a:endParaRPr lang="ru-RU" dirty="0" smtClean="0"/>
          </a:p>
          <a:p>
            <a:pPr>
              <a:buNone/>
            </a:pPr>
            <a:r>
              <a:rPr lang="kk-KZ" dirty="0" smtClean="0"/>
              <a:t>Көздері мөлдір қара ақ бөкенді, </a:t>
            </a:r>
            <a:endParaRPr lang="ru-RU" dirty="0" smtClean="0"/>
          </a:p>
          <a:p>
            <a:pPr>
              <a:buNone/>
            </a:pPr>
            <a:r>
              <a:rPr lang="kk-KZ" dirty="0" smtClean="0"/>
              <a:t>Адамның баласынан кем көрмедім...</a:t>
            </a:r>
            <a:endParaRPr lang="ru-RU" dirty="0" smtClean="0"/>
          </a:p>
          <a:p>
            <a:pPr>
              <a:buNone/>
            </a:pPr>
            <a:r>
              <a:rPr lang="kk-KZ" dirty="0" smtClean="0"/>
              <a:t>Азайды соңғы кезде байғұс бөкен, </a:t>
            </a:r>
            <a:endParaRPr lang="ru-RU" dirty="0" smtClean="0"/>
          </a:p>
          <a:p>
            <a:pPr>
              <a:buNone/>
            </a:pPr>
            <a:r>
              <a:rPr lang="kk-KZ" dirty="0" smtClean="0"/>
              <a:t>Мың-мыңдап баяғыда жүреді екен. </a:t>
            </a:r>
            <a:endParaRPr lang="ru-RU" dirty="0" smtClean="0"/>
          </a:p>
          <a:p>
            <a:pPr>
              <a:buNone/>
            </a:pPr>
            <a:r>
              <a:rPr lang="kk-KZ" dirty="0" smtClean="0"/>
              <a:t>Бұл күнде келе жатқан жолаушыға, </a:t>
            </a:r>
            <a:endParaRPr lang="ru-RU" dirty="0" smtClean="0"/>
          </a:p>
          <a:p>
            <a:pPr>
              <a:buNone/>
            </a:pPr>
            <a:r>
              <a:rPr lang="kk-KZ" dirty="0" smtClean="0"/>
              <a:t>Кездесіп анда-санда саяқ некен.</a:t>
            </a:r>
            <a:endParaRPr lang="ru-RU" dirty="0" smtClean="0"/>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791200"/>
          </a:xfrm>
        </p:spPr>
        <p:txBody>
          <a:bodyPr>
            <a:normAutofit fontScale="70000" lnSpcReduction="20000"/>
          </a:bodyPr>
          <a:lstStyle/>
          <a:p>
            <a:pPr>
              <a:buNone/>
            </a:pPr>
            <a:r>
              <a:rPr lang="kk-KZ" dirty="0" smtClean="0"/>
              <a:t>Кей қазақ әдет қылған киікті атып, </a:t>
            </a:r>
            <a:endParaRPr lang="ru-RU" dirty="0" smtClean="0"/>
          </a:p>
          <a:p>
            <a:pPr>
              <a:buNone/>
            </a:pPr>
            <a:r>
              <a:rPr lang="kk-KZ" dirty="0" smtClean="0"/>
              <a:t>Мүйізін пайда қылып, шетке сатып.</a:t>
            </a:r>
            <a:endParaRPr lang="ru-RU" dirty="0" smtClean="0"/>
          </a:p>
          <a:p>
            <a:pPr>
              <a:buNone/>
            </a:pPr>
            <a:r>
              <a:rPr lang="kk-KZ" dirty="0" smtClean="0"/>
              <a:t> Сандалған бір киікке ұшырастым, </a:t>
            </a:r>
            <a:endParaRPr lang="ru-RU" dirty="0" smtClean="0"/>
          </a:p>
          <a:p>
            <a:pPr>
              <a:buNone/>
            </a:pPr>
            <a:r>
              <a:rPr lang="kk-KZ" dirty="0" smtClean="0"/>
              <a:t>Бір жылы Бетпақ шөлде келе жатып.</a:t>
            </a:r>
            <a:endParaRPr lang="ru-RU" dirty="0" smtClean="0"/>
          </a:p>
          <a:p>
            <a:pPr>
              <a:buNone/>
            </a:pPr>
            <a:r>
              <a:rPr lang="kk-KZ" dirty="0" smtClean="0"/>
              <a:t>Бетпақта келе жатты ақсақ киік, </a:t>
            </a:r>
            <a:endParaRPr lang="ru-RU" dirty="0" smtClean="0"/>
          </a:p>
          <a:p>
            <a:pPr>
              <a:buNone/>
            </a:pPr>
            <a:r>
              <a:rPr lang="kk-KZ" dirty="0" smtClean="0"/>
              <a:t>Сандалып қаңғырақтап басын иіп. </a:t>
            </a:r>
            <a:endParaRPr lang="ru-RU" dirty="0" smtClean="0"/>
          </a:p>
          <a:p>
            <a:pPr>
              <a:buNone/>
            </a:pPr>
            <a:r>
              <a:rPr lang="kk-KZ" dirty="0" smtClean="0"/>
              <a:t>Пана іздеп шыбын жанға сүйретіліп, </a:t>
            </a:r>
            <a:endParaRPr lang="ru-RU" dirty="0" smtClean="0"/>
          </a:p>
          <a:p>
            <a:pPr>
              <a:buNone/>
            </a:pPr>
            <a:r>
              <a:rPr lang="kk-KZ" dirty="0" smtClean="0"/>
              <a:t>Мергеннің кеудесінде оғы тиіп.</a:t>
            </a:r>
            <a:endParaRPr lang="ru-RU" dirty="0" smtClean="0"/>
          </a:p>
          <a:p>
            <a:pPr>
              <a:buNone/>
            </a:pPr>
            <a:r>
              <a:rPr lang="kk-KZ" dirty="0" smtClean="0"/>
              <a:t>Тамады қара жерге аққан қаны, </a:t>
            </a:r>
            <a:endParaRPr lang="ru-RU" dirty="0" smtClean="0"/>
          </a:p>
          <a:p>
            <a:pPr>
              <a:buNone/>
            </a:pPr>
            <a:r>
              <a:rPr lang="kk-KZ" dirty="0" smtClean="0"/>
              <a:t>Қиналып ентігеді шыбын жаны. </a:t>
            </a:r>
            <a:endParaRPr lang="ru-RU" dirty="0" smtClean="0"/>
          </a:p>
          <a:p>
            <a:pPr>
              <a:buNone/>
            </a:pPr>
            <a:r>
              <a:rPr lang="kk-KZ" dirty="0" smtClean="0"/>
              <a:t>Боялып ақ денесі қызыл қанға, </a:t>
            </a:r>
            <a:endParaRPr lang="ru-RU" dirty="0" smtClean="0"/>
          </a:p>
          <a:p>
            <a:pPr>
              <a:buNone/>
            </a:pPr>
            <a:r>
              <a:rPr lang="kk-KZ" dirty="0" smtClean="0"/>
              <a:t>Келеді әлі бітіп, жығылады...</a:t>
            </a:r>
            <a:endParaRPr lang="ru-RU" dirty="0" smtClean="0"/>
          </a:p>
          <a:p>
            <a:pPr>
              <a:buNone/>
            </a:pPr>
            <a:r>
              <a:rPr lang="kk-KZ" dirty="0" smtClean="0"/>
              <a:t>Сандалып келе жатты ақсақ киік, </a:t>
            </a:r>
            <a:endParaRPr lang="ru-RU" dirty="0" smtClean="0"/>
          </a:p>
          <a:p>
            <a:pPr>
              <a:buNone/>
            </a:pPr>
            <a:r>
              <a:rPr lang="kk-KZ" dirty="0" smtClean="0"/>
              <a:t>Бір тоқтап, анда-санда әлін жиып. </a:t>
            </a:r>
            <a:endParaRPr lang="ru-RU" dirty="0" smtClean="0"/>
          </a:p>
          <a:p>
            <a:pPr>
              <a:buNone/>
            </a:pPr>
            <a:r>
              <a:rPr lang="kk-KZ" dirty="0" smtClean="0"/>
              <a:t>Ақбөкен сахараның бота көзі, </a:t>
            </a:r>
            <a:endParaRPr lang="ru-RU" dirty="0" smtClean="0"/>
          </a:p>
          <a:p>
            <a:pPr>
              <a:buNone/>
            </a:pPr>
            <a:r>
              <a:rPr lang="kk-KZ" dirty="0" smtClean="0"/>
              <a:t>Атты екен қандай мерген көзі қиып?..</a:t>
            </a:r>
            <a:endParaRPr lang="ru-RU" dirty="0" smtClean="0"/>
          </a:p>
          <a:p>
            <a:pPr>
              <a:buNone/>
            </a:pPr>
            <a:r>
              <a:rPr lang="kk-KZ" dirty="0" smtClean="0"/>
              <a:t>Бота көз сахарада қына терген,</a:t>
            </a:r>
            <a:endParaRPr lang="ru-RU" dirty="0" smtClean="0"/>
          </a:p>
          <a:p>
            <a:pPr>
              <a:buNone/>
            </a:pPr>
            <a:r>
              <a:rPr lang="kk-KZ" dirty="0" smtClean="0"/>
              <a:t> Кім екен жапан түзде сені көрген? </a:t>
            </a:r>
            <a:endParaRPr lang="ru-RU" dirty="0" smtClean="0"/>
          </a:p>
          <a:p>
            <a:pPr>
              <a:buNone/>
            </a:pPr>
            <a:r>
              <a:rPr lang="kk-KZ" dirty="0" smtClean="0"/>
              <a:t>Аяныш сезімі жоқ бір қазақ-ау, </a:t>
            </a:r>
            <a:endParaRPr lang="ru-RU" dirty="0" smtClean="0"/>
          </a:p>
          <a:p>
            <a:pPr>
              <a:buNone/>
            </a:pPr>
            <a:r>
              <a:rPr lang="kk-KZ" dirty="0" smtClean="0"/>
              <a:t>Дәл көздеп жүрегіңе атқан мерген!..</a:t>
            </a:r>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92</TotalTime>
  <Words>447</Words>
  <Application>Microsoft Office PowerPoint</Application>
  <PresentationFormat>Экран (4:3)</PresentationFormat>
  <Paragraphs>57</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Calibri</vt:lpstr>
      <vt:lpstr>Constantia</vt:lpstr>
      <vt:lpstr>Times New Roman</vt:lpstr>
      <vt:lpstr>Wingdings 2</vt:lpstr>
      <vt:lpstr>Поток</vt:lpstr>
      <vt:lpstr>Презентация PowerPoint</vt:lpstr>
      <vt:lpstr>Презентация PowerPoint</vt:lpstr>
      <vt:lpstr>Презентация PowerPoint</vt:lpstr>
      <vt:lpstr>Презентация PowerPoint</vt:lpstr>
      <vt:lpstr>        Бетпақдаладағы ақбөкендер өсімдіктің 81 түрімен қоректенеді. Олар әр түрлі шөптерді жылдың мезгіліне қарай таңдап жейді. Көктемгі айларда киіктер ақселеу мен құрақты қорек етеді. Жаз айларындағы аптаптарда жапырақты шөптер қурап кетеді де, жануарлар жусан, қырықбуын, шиді оттайды. Қыс кездерінде киіктер қарын жел үрлеп кеткен жоталардың жонынан азық тауып жейді. Ауыл маңайындағы маялап үйілген құрғақ шөпті олар жей алмайды, өйткені танаулары кедергі жасайды. Киіктер шөпті жерден жұлып жеуге ғана дағдыланған, сондықтан елді мекендерге жақындап баратын болса, тек қар астындағы күздік бидайды тебіндеп азықтану үшін барады.</vt:lpstr>
      <vt:lpstr>               Үкiмет ақбөкендердi 2006 жылы «Қызыл кiтапқа» ендiрдi. Және сол жылы жан-жануарларды қорғау мақсатында бюджеттен 200 миллион қаржы бөлдi. Ал үстiмiздегi жылы бұл қаржыны 270 миллионға жеткiзiп отыр. </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Қош келдің әз-Наурыз  </dc:title>
  <dc:creator>user</dc:creator>
  <cp:lastModifiedBy>школа</cp:lastModifiedBy>
  <cp:revision>7</cp:revision>
  <dcterms:created xsi:type="dcterms:W3CDTF">2017-03-17T07:41:35Z</dcterms:created>
  <dcterms:modified xsi:type="dcterms:W3CDTF">2017-04-07T09:45:53Z</dcterms:modified>
</cp:coreProperties>
</file>